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rimo" charset="1" panose="020B0604020202020204"/>
      <p:regular r:id="rId26"/>
    </p:embeddedFont>
    <p:embeddedFont>
      <p:font typeface="Poppins" charset="1" panose="00000500000000000000"/>
      <p:regular r:id="rId27"/>
    </p:embeddedFont>
    <p:embeddedFont>
      <p:font typeface="Arimo Bold" charset="1" panose="020B0704020202020204"/>
      <p:regular r:id="rId29"/>
    </p:embeddedFont>
    <p:embeddedFont>
      <p:font typeface="Poppins Bold" charset="1" panose="00000800000000000000"/>
      <p:regular r:id="rId35"/>
    </p:embeddedFont>
    <p:embeddedFont>
      <p:font typeface="Arimo Bold Italics" charset="1" panose="020B0704020202090204"/>
      <p:regular r:id="rId38"/>
    </p:embeddedFont>
    <p:embeddedFont>
      <p:font typeface="Arimo Italics" charset="1" panose="020B060402020209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8.xml" Type="http://schemas.openxmlformats.org/officeDocument/2006/relationships/notesSlide"/><Relationship Id="rId37" Target="notesSlides/notesSlide9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1.xml" Type="http://schemas.openxmlformats.org/officeDocument/2006/relationships/notesSlide"/><Relationship Id="rId41" Target="notesSlides/notesSlide12.xml" Type="http://schemas.openxmlformats.org/officeDocument/2006/relationships/notesSlide"/><Relationship Id="rId42" Target="notesSlides/notesSlide13.xml" Type="http://schemas.openxmlformats.org/officeDocument/2006/relationships/notesSlide"/><Relationship Id="rId43" Target="notesSlides/notesSlide14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15.xml" Type="http://schemas.openxmlformats.org/officeDocument/2006/relationships/notesSlide"/><Relationship Id="rId46" Target="notesSlides/notesSlide16.xml" Type="http://schemas.openxmlformats.org/officeDocument/2006/relationships/notesSlide"/><Relationship Id="rId47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41.png" Type="http://schemas.openxmlformats.org/officeDocument/2006/relationships/image"/><Relationship Id="rId8" Target="../media/image42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5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69143" y="-3959187"/>
            <a:ext cx="8098534" cy="5954130"/>
          </a:xfrm>
          <a:custGeom>
            <a:avLst/>
            <a:gdLst/>
            <a:ahLst/>
            <a:cxnLst/>
            <a:rect r="r" b="b" t="t" l="l"/>
            <a:pathLst>
              <a:path h="5954130" w="8098534">
                <a:moveTo>
                  <a:pt x="0" y="0"/>
                </a:moveTo>
                <a:lnTo>
                  <a:pt x="8098534" y="0"/>
                </a:lnTo>
                <a:lnTo>
                  <a:pt x="8098534" y="5954130"/>
                </a:lnTo>
                <a:lnTo>
                  <a:pt x="0" y="595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624586" y="1745548"/>
            <a:ext cx="289966" cy="544630"/>
            <a:chOff x="0" y="0"/>
            <a:chExt cx="386621" cy="7261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" y="508"/>
              <a:ext cx="386080" cy="725678"/>
            </a:xfrm>
            <a:custGeom>
              <a:avLst/>
              <a:gdLst/>
              <a:ahLst/>
              <a:cxnLst/>
              <a:rect r="r" b="b" t="t" l="l"/>
              <a:pathLst>
                <a:path h="725678" w="386080">
                  <a:moveTo>
                    <a:pt x="18288" y="0"/>
                  </a:moveTo>
                  <a:cubicBezTo>
                    <a:pt x="13589" y="0"/>
                    <a:pt x="8890" y="3175"/>
                    <a:pt x="5715" y="8890"/>
                  </a:cubicBezTo>
                  <a:cubicBezTo>
                    <a:pt x="0" y="15113"/>
                    <a:pt x="0" y="21463"/>
                    <a:pt x="5715" y="27686"/>
                  </a:cubicBezTo>
                  <a:cubicBezTo>
                    <a:pt x="211328" y="308229"/>
                    <a:pt x="354711" y="706882"/>
                    <a:pt x="367284" y="713105"/>
                  </a:cubicBezTo>
                  <a:cubicBezTo>
                    <a:pt x="354711" y="725678"/>
                    <a:pt x="373507" y="725678"/>
                    <a:pt x="379857" y="725678"/>
                  </a:cubicBezTo>
                  <a:cubicBezTo>
                    <a:pt x="386080" y="713105"/>
                    <a:pt x="386080" y="706882"/>
                    <a:pt x="386080" y="700532"/>
                  </a:cubicBezTo>
                  <a:cubicBezTo>
                    <a:pt x="386080" y="694182"/>
                    <a:pt x="236474" y="289306"/>
                    <a:pt x="30861" y="8890"/>
                  </a:cubicBezTo>
                  <a:cubicBezTo>
                    <a:pt x="27686" y="3175"/>
                    <a:pt x="22987" y="0"/>
                    <a:pt x="18288" y="0"/>
                  </a:cubicBezTo>
                  <a:close/>
                </a:path>
              </a:pathLst>
            </a:custGeom>
            <a:solidFill>
              <a:srgbClr val="FEF8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269482" y="1968812"/>
            <a:ext cx="331950" cy="452420"/>
            <a:chOff x="0" y="0"/>
            <a:chExt cx="442600" cy="6032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" y="0"/>
              <a:ext cx="442087" cy="602615"/>
            </a:xfrm>
            <a:custGeom>
              <a:avLst/>
              <a:gdLst/>
              <a:ahLst/>
              <a:cxnLst/>
              <a:rect r="r" b="b" t="t" l="l"/>
              <a:pathLst>
                <a:path h="602615" w="442087">
                  <a:moveTo>
                    <a:pt x="420116" y="0"/>
                  </a:moveTo>
                  <a:cubicBezTo>
                    <a:pt x="416941" y="0"/>
                    <a:pt x="413893" y="1524"/>
                    <a:pt x="410718" y="4699"/>
                  </a:cubicBezTo>
                  <a:cubicBezTo>
                    <a:pt x="392430" y="10922"/>
                    <a:pt x="93218" y="259969"/>
                    <a:pt x="0" y="583819"/>
                  </a:cubicBezTo>
                  <a:cubicBezTo>
                    <a:pt x="0" y="590042"/>
                    <a:pt x="0" y="596392"/>
                    <a:pt x="12065" y="602615"/>
                  </a:cubicBezTo>
                  <a:cubicBezTo>
                    <a:pt x="12065" y="596392"/>
                    <a:pt x="18288" y="596392"/>
                    <a:pt x="30861" y="596392"/>
                  </a:cubicBezTo>
                  <a:lnTo>
                    <a:pt x="37084" y="590169"/>
                  </a:lnTo>
                  <a:cubicBezTo>
                    <a:pt x="130683" y="278892"/>
                    <a:pt x="429514" y="29845"/>
                    <a:pt x="429514" y="29845"/>
                  </a:cubicBezTo>
                  <a:cubicBezTo>
                    <a:pt x="442087" y="23622"/>
                    <a:pt x="442087" y="11049"/>
                    <a:pt x="429514" y="4699"/>
                  </a:cubicBezTo>
                  <a:cubicBezTo>
                    <a:pt x="426339" y="1524"/>
                    <a:pt x="423291" y="0"/>
                    <a:pt x="420116" y="0"/>
                  </a:cubicBezTo>
                  <a:close/>
                </a:path>
              </a:pathLst>
            </a:custGeom>
            <a:solidFill>
              <a:srgbClr val="FEF8E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4713717" y="5284657"/>
            <a:ext cx="242806" cy="116856"/>
            <a:chOff x="0" y="0"/>
            <a:chExt cx="323741" cy="1558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81" y="-762"/>
              <a:ext cx="325120" cy="156972"/>
            </a:xfrm>
            <a:custGeom>
              <a:avLst/>
              <a:gdLst/>
              <a:ahLst/>
              <a:cxnLst/>
              <a:rect r="r" b="b" t="t" l="l"/>
              <a:pathLst>
                <a:path h="156972" w="325120">
                  <a:moveTo>
                    <a:pt x="4191" y="144780"/>
                  </a:moveTo>
                  <a:cubicBezTo>
                    <a:pt x="60960" y="116332"/>
                    <a:pt x="119888" y="90043"/>
                    <a:pt x="179578" y="63373"/>
                  </a:cubicBezTo>
                  <a:cubicBezTo>
                    <a:pt x="224663" y="43180"/>
                    <a:pt x="270256" y="22860"/>
                    <a:pt x="315595" y="1397"/>
                  </a:cubicBezTo>
                  <a:cubicBezTo>
                    <a:pt x="318516" y="0"/>
                    <a:pt x="322072" y="1270"/>
                    <a:pt x="323596" y="4191"/>
                  </a:cubicBezTo>
                  <a:cubicBezTo>
                    <a:pt x="325120" y="7112"/>
                    <a:pt x="323723" y="10668"/>
                    <a:pt x="320802" y="12192"/>
                  </a:cubicBezTo>
                  <a:cubicBezTo>
                    <a:pt x="275209" y="33782"/>
                    <a:pt x="229489" y="54102"/>
                    <a:pt x="184531" y="74295"/>
                  </a:cubicBezTo>
                  <a:cubicBezTo>
                    <a:pt x="124714" y="100965"/>
                    <a:pt x="66040" y="127127"/>
                    <a:pt x="9525" y="155448"/>
                  </a:cubicBezTo>
                  <a:cubicBezTo>
                    <a:pt x="6604" y="156972"/>
                    <a:pt x="3048" y="155702"/>
                    <a:pt x="1524" y="152781"/>
                  </a:cubicBezTo>
                  <a:cubicBezTo>
                    <a:pt x="0" y="149860"/>
                    <a:pt x="1270" y="146304"/>
                    <a:pt x="4191" y="144780"/>
                  </a:cubicBezTo>
                  <a:close/>
                </a:path>
              </a:pathLst>
            </a:custGeom>
            <a:solidFill>
              <a:srgbClr val="2AB59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119518" y="-308480"/>
            <a:ext cx="10048325" cy="9644478"/>
          </a:xfrm>
          <a:custGeom>
            <a:avLst/>
            <a:gdLst/>
            <a:ahLst/>
            <a:cxnLst/>
            <a:rect r="r" b="b" t="t" l="l"/>
            <a:pathLst>
              <a:path h="9644478" w="10048325">
                <a:moveTo>
                  <a:pt x="0" y="0"/>
                </a:moveTo>
                <a:lnTo>
                  <a:pt x="10048326" y="0"/>
                </a:lnTo>
                <a:lnTo>
                  <a:pt x="10048326" y="9644478"/>
                </a:lnTo>
                <a:lnTo>
                  <a:pt x="0" y="96444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40000" y="3794790"/>
            <a:ext cx="5662200" cy="544800"/>
            <a:chOff x="0" y="0"/>
            <a:chExt cx="7549600" cy="72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49642" cy="726440"/>
            </a:xfrm>
            <a:custGeom>
              <a:avLst/>
              <a:gdLst/>
              <a:ahLst/>
              <a:cxnLst/>
              <a:rect r="r" b="b" t="t" l="l"/>
              <a:pathLst>
                <a:path h="726440" w="7549642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7186422" y="0"/>
                  </a:lnTo>
                  <a:cubicBezTo>
                    <a:pt x="7386955" y="0"/>
                    <a:pt x="7549642" y="162560"/>
                    <a:pt x="7549642" y="363220"/>
                  </a:cubicBezTo>
                  <a:cubicBezTo>
                    <a:pt x="7549642" y="563880"/>
                    <a:pt x="7387082" y="726440"/>
                    <a:pt x="7186422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531425" y="2939640"/>
            <a:ext cx="7521150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MEX Assistant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1425" y="6128750"/>
            <a:ext cx="57415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Presented by Wi-Five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967026" y="-3374408"/>
            <a:ext cx="7114112" cy="8908817"/>
          </a:xfrm>
          <a:custGeom>
            <a:avLst/>
            <a:gdLst/>
            <a:ahLst/>
            <a:cxnLst/>
            <a:rect r="r" b="b" t="t" l="l"/>
            <a:pathLst>
              <a:path h="8908817" w="7114112">
                <a:moveTo>
                  <a:pt x="0" y="0"/>
                </a:moveTo>
                <a:lnTo>
                  <a:pt x="7114112" y="0"/>
                </a:lnTo>
                <a:lnTo>
                  <a:pt x="7114112" y="8908818"/>
                </a:lnTo>
                <a:lnTo>
                  <a:pt x="0" y="8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21034" y="6883238"/>
            <a:ext cx="10026446" cy="9786885"/>
          </a:xfrm>
          <a:custGeom>
            <a:avLst/>
            <a:gdLst/>
            <a:ahLst/>
            <a:cxnLst/>
            <a:rect r="r" b="b" t="t" l="l"/>
            <a:pathLst>
              <a:path h="9786885" w="10026446">
                <a:moveTo>
                  <a:pt x="0" y="0"/>
                </a:moveTo>
                <a:lnTo>
                  <a:pt x="10026446" y="0"/>
                </a:lnTo>
                <a:lnTo>
                  <a:pt x="10026446" y="9786884"/>
                </a:lnTo>
                <a:lnTo>
                  <a:pt x="0" y="9786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05492" y="2707444"/>
            <a:ext cx="1145850" cy="1145850"/>
            <a:chOff x="0" y="0"/>
            <a:chExt cx="1527800" cy="1527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527800" cy="1527800"/>
              <a:chOff x="0" y="0"/>
              <a:chExt cx="2623000" cy="2623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23058" cy="2623058"/>
              </a:xfrm>
              <a:custGeom>
                <a:avLst/>
                <a:gdLst/>
                <a:ahLst/>
                <a:cxnLst/>
                <a:rect r="r" b="b" t="t" l="l"/>
                <a:pathLst>
                  <a:path h="2623058" w="2623058">
                    <a:moveTo>
                      <a:pt x="0" y="1311529"/>
                    </a:moveTo>
                    <a:cubicBezTo>
                      <a:pt x="0" y="587121"/>
                      <a:pt x="587121" y="0"/>
                      <a:pt x="1311529" y="0"/>
                    </a:cubicBezTo>
                    <a:lnTo>
                      <a:pt x="1311529" y="12700"/>
                    </a:lnTo>
                    <a:lnTo>
                      <a:pt x="1311529" y="0"/>
                    </a:lnTo>
                    <a:cubicBezTo>
                      <a:pt x="2035810" y="0"/>
                      <a:pt x="2623058" y="587121"/>
                      <a:pt x="2623058" y="1311529"/>
                    </a:cubicBezTo>
                    <a:lnTo>
                      <a:pt x="2610358" y="1311529"/>
                    </a:lnTo>
                    <a:lnTo>
                      <a:pt x="2623058" y="1311529"/>
                    </a:lnTo>
                    <a:cubicBezTo>
                      <a:pt x="2623058" y="2035810"/>
                      <a:pt x="2035937" y="2623058"/>
                      <a:pt x="1311529" y="2623058"/>
                    </a:cubicBezTo>
                    <a:lnTo>
                      <a:pt x="1311529" y="2610358"/>
                    </a:lnTo>
                    <a:lnTo>
                      <a:pt x="1311529" y="2623058"/>
                    </a:lnTo>
                    <a:cubicBezTo>
                      <a:pt x="587121" y="2623058"/>
                      <a:pt x="0" y="2035810"/>
                      <a:pt x="0" y="1311529"/>
                    </a:cubicBezTo>
                    <a:lnTo>
                      <a:pt x="12700" y="1311529"/>
                    </a:lnTo>
                    <a:lnTo>
                      <a:pt x="25400" y="1311529"/>
                    </a:lnTo>
                    <a:lnTo>
                      <a:pt x="12700" y="1311529"/>
                    </a:lnTo>
                    <a:lnTo>
                      <a:pt x="0" y="1311529"/>
                    </a:lnTo>
                    <a:moveTo>
                      <a:pt x="25400" y="1311529"/>
                    </a:moveTo>
                    <a:cubicBezTo>
                      <a:pt x="25400" y="1318514"/>
                      <a:pt x="19685" y="1324229"/>
                      <a:pt x="12700" y="1324229"/>
                    </a:cubicBezTo>
                    <a:cubicBezTo>
                      <a:pt x="5715" y="1324229"/>
                      <a:pt x="0" y="1318514"/>
                      <a:pt x="0" y="1311529"/>
                    </a:cubicBezTo>
                    <a:cubicBezTo>
                      <a:pt x="0" y="1304544"/>
                      <a:pt x="5715" y="1298829"/>
                      <a:pt x="12700" y="1298829"/>
                    </a:cubicBezTo>
                    <a:cubicBezTo>
                      <a:pt x="19685" y="1298829"/>
                      <a:pt x="25400" y="1304544"/>
                      <a:pt x="25400" y="1311529"/>
                    </a:cubicBezTo>
                    <a:cubicBezTo>
                      <a:pt x="25400" y="2021840"/>
                      <a:pt x="601218" y="2597658"/>
                      <a:pt x="1311529" y="2597658"/>
                    </a:cubicBezTo>
                    <a:cubicBezTo>
                      <a:pt x="2021840" y="2597658"/>
                      <a:pt x="2597658" y="2021840"/>
                      <a:pt x="2597658" y="1311529"/>
                    </a:cubicBezTo>
                    <a:cubicBezTo>
                      <a:pt x="2597658" y="601218"/>
                      <a:pt x="2021840" y="25400"/>
                      <a:pt x="1311529" y="25400"/>
                    </a:cubicBezTo>
                    <a:lnTo>
                      <a:pt x="1311529" y="12700"/>
                    </a:lnTo>
                    <a:lnTo>
                      <a:pt x="1311529" y="25400"/>
                    </a:lnTo>
                    <a:cubicBezTo>
                      <a:pt x="601218" y="25400"/>
                      <a:pt x="25400" y="601218"/>
                      <a:pt x="25400" y="1311529"/>
                    </a:cubicBezTo>
                    <a:close/>
                  </a:path>
                </a:pathLst>
              </a:custGeom>
              <a:solidFill>
                <a:srgbClr val="26323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46108" y="160650"/>
              <a:ext cx="123400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9"/>
                </a:lnSpc>
              </a:pPr>
              <a:r>
                <a:rPr lang="en-US" sz="5591">
                  <a:solidFill>
                    <a:srgbClr val="37CA59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92372" y="2707444"/>
            <a:ext cx="1145850" cy="1145850"/>
            <a:chOff x="0" y="0"/>
            <a:chExt cx="1527800" cy="15278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527800" cy="1527800"/>
              <a:chOff x="0" y="0"/>
              <a:chExt cx="2623000" cy="2623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23058" cy="2623058"/>
              </a:xfrm>
              <a:custGeom>
                <a:avLst/>
                <a:gdLst/>
                <a:ahLst/>
                <a:cxnLst/>
                <a:rect r="r" b="b" t="t" l="l"/>
                <a:pathLst>
                  <a:path h="2623058" w="2623058">
                    <a:moveTo>
                      <a:pt x="0" y="1311529"/>
                    </a:moveTo>
                    <a:cubicBezTo>
                      <a:pt x="0" y="587121"/>
                      <a:pt x="587121" y="0"/>
                      <a:pt x="1311529" y="0"/>
                    </a:cubicBezTo>
                    <a:lnTo>
                      <a:pt x="1311529" y="12700"/>
                    </a:lnTo>
                    <a:lnTo>
                      <a:pt x="1311529" y="0"/>
                    </a:lnTo>
                    <a:cubicBezTo>
                      <a:pt x="2035810" y="0"/>
                      <a:pt x="2623058" y="587121"/>
                      <a:pt x="2623058" y="1311529"/>
                    </a:cubicBezTo>
                    <a:lnTo>
                      <a:pt x="2610358" y="1311529"/>
                    </a:lnTo>
                    <a:lnTo>
                      <a:pt x="2623058" y="1311529"/>
                    </a:lnTo>
                    <a:cubicBezTo>
                      <a:pt x="2623058" y="2035810"/>
                      <a:pt x="2035937" y="2623058"/>
                      <a:pt x="1311529" y="2623058"/>
                    </a:cubicBezTo>
                    <a:lnTo>
                      <a:pt x="1311529" y="2610358"/>
                    </a:lnTo>
                    <a:lnTo>
                      <a:pt x="1311529" y="2623058"/>
                    </a:lnTo>
                    <a:cubicBezTo>
                      <a:pt x="587121" y="2623058"/>
                      <a:pt x="0" y="2035810"/>
                      <a:pt x="0" y="1311529"/>
                    </a:cubicBezTo>
                    <a:lnTo>
                      <a:pt x="12700" y="1311529"/>
                    </a:lnTo>
                    <a:lnTo>
                      <a:pt x="25400" y="1311529"/>
                    </a:lnTo>
                    <a:lnTo>
                      <a:pt x="12700" y="1311529"/>
                    </a:lnTo>
                    <a:lnTo>
                      <a:pt x="0" y="1311529"/>
                    </a:lnTo>
                    <a:moveTo>
                      <a:pt x="25400" y="1311529"/>
                    </a:moveTo>
                    <a:cubicBezTo>
                      <a:pt x="25400" y="1318514"/>
                      <a:pt x="19685" y="1324229"/>
                      <a:pt x="12700" y="1324229"/>
                    </a:cubicBezTo>
                    <a:cubicBezTo>
                      <a:pt x="5715" y="1324229"/>
                      <a:pt x="0" y="1318514"/>
                      <a:pt x="0" y="1311529"/>
                    </a:cubicBezTo>
                    <a:cubicBezTo>
                      <a:pt x="0" y="1304544"/>
                      <a:pt x="5715" y="1298829"/>
                      <a:pt x="12700" y="1298829"/>
                    </a:cubicBezTo>
                    <a:cubicBezTo>
                      <a:pt x="19685" y="1298829"/>
                      <a:pt x="25400" y="1304544"/>
                      <a:pt x="25400" y="1311529"/>
                    </a:cubicBezTo>
                    <a:cubicBezTo>
                      <a:pt x="25400" y="2021840"/>
                      <a:pt x="601218" y="2597658"/>
                      <a:pt x="1311529" y="2597658"/>
                    </a:cubicBezTo>
                    <a:cubicBezTo>
                      <a:pt x="2021840" y="2597658"/>
                      <a:pt x="2597658" y="2021840"/>
                      <a:pt x="2597658" y="1311529"/>
                    </a:cubicBezTo>
                    <a:cubicBezTo>
                      <a:pt x="2597658" y="601218"/>
                      <a:pt x="2021840" y="25400"/>
                      <a:pt x="1311529" y="25400"/>
                    </a:cubicBezTo>
                    <a:lnTo>
                      <a:pt x="1311529" y="12700"/>
                    </a:lnTo>
                    <a:lnTo>
                      <a:pt x="1311529" y="25400"/>
                    </a:lnTo>
                    <a:cubicBezTo>
                      <a:pt x="601218" y="25400"/>
                      <a:pt x="25400" y="601218"/>
                      <a:pt x="25400" y="1311529"/>
                    </a:cubicBezTo>
                    <a:close/>
                  </a:path>
                </a:pathLst>
              </a:custGeom>
              <a:solidFill>
                <a:srgbClr val="263238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46108" y="160650"/>
              <a:ext cx="123400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9"/>
                </a:lnSpc>
              </a:pPr>
              <a:r>
                <a:rPr lang="en-US" sz="5591">
                  <a:solidFill>
                    <a:srgbClr val="37CA59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33447" y="8717062"/>
            <a:ext cx="1191191" cy="1569938"/>
          </a:xfrm>
          <a:custGeom>
            <a:avLst/>
            <a:gdLst/>
            <a:ahLst/>
            <a:cxnLst/>
            <a:rect r="r" b="b" t="t" l="l"/>
            <a:pathLst>
              <a:path h="1569938" w="1191191">
                <a:moveTo>
                  <a:pt x="0" y="0"/>
                </a:moveTo>
                <a:lnTo>
                  <a:pt x="1191190" y="0"/>
                </a:lnTo>
                <a:lnTo>
                  <a:pt x="1191190" y="1569938"/>
                </a:lnTo>
                <a:lnTo>
                  <a:pt x="0" y="1569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24637" y="8717062"/>
            <a:ext cx="1191191" cy="1569938"/>
          </a:xfrm>
          <a:custGeom>
            <a:avLst/>
            <a:gdLst/>
            <a:ahLst/>
            <a:cxnLst/>
            <a:rect r="r" b="b" t="t" l="l"/>
            <a:pathLst>
              <a:path h="1569938" w="1191191">
                <a:moveTo>
                  <a:pt x="0" y="0"/>
                </a:moveTo>
                <a:lnTo>
                  <a:pt x="1191191" y="0"/>
                </a:lnTo>
                <a:lnTo>
                  <a:pt x="1191191" y="1569938"/>
                </a:lnTo>
                <a:lnTo>
                  <a:pt x="0" y="1569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21394" y="8717062"/>
            <a:ext cx="1191191" cy="1569938"/>
          </a:xfrm>
          <a:custGeom>
            <a:avLst/>
            <a:gdLst/>
            <a:ahLst/>
            <a:cxnLst/>
            <a:rect r="r" b="b" t="t" l="l"/>
            <a:pathLst>
              <a:path h="1569938" w="1191191">
                <a:moveTo>
                  <a:pt x="0" y="0"/>
                </a:moveTo>
                <a:lnTo>
                  <a:pt x="1191191" y="0"/>
                </a:lnTo>
                <a:lnTo>
                  <a:pt x="1191191" y="1569938"/>
                </a:lnTo>
                <a:lnTo>
                  <a:pt x="0" y="1569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65913" y="5044365"/>
            <a:ext cx="5936625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A structured promp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 that guides the LLM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generate focused and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re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levant responses.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1425" y="838050"/>
            <a:ext cx="152251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83264" y="4053381"/>
            <a:ext cx="4901923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Structured Prompt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36531" y="4068099"/>
            <a:ext cx="39691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User Query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96985" y="5044365"/>
            <a:ext cx="5936625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The user asks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a question through MEXBot,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which fo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rwards it to the backend fo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processing.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967026" y="-3374408"/>
            <a:ext cx="7114112" cy="8908817"/>
          </a:xfrm>
          <a:custGeom>
            <a:avLst/>
            <a:gdLst/>
            <a:ahLst/>
            <a:cxnLst/>
            <a:rect r="r" b="b" t="t" l="l"/>
            <a:pathLst>
              <a:path h="8908817" w="7114112">
                <a:moveTo>
                  <a:pt x="0" y="0"/>
                </a:moveTo>
                <a:lnTo>
                  <a:pt x="7114112" y="0"/>
                </a:lnTo>
                <a:lnTo>
                  <a:pt x="7114112" y="8908818"/>
                </a:lnTo>
                <a:lnTo>
                  <a:pt x="0" y="8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21034" y="6883238"/>
            <a:ext cx="10026446" cy="9786885"/>
          </a:xfrm>
          <a:custGeom>
            <a:avLst/>
            <a:gdLst/>
            <a:ahLst/>
            <a:cxnLst/>
            <a:rect r="r" b="b" t="t" l="l"/>
            <a:pathLst>
              <a:path h="9786885" w="10026446">
                <a:moveTo>
                  <a:pt x="0" y="0"/>
                </a:moveTo>
                <a:lnTo>
                  <a:pt x="10026446" y="0"/>
                </a:lnTo>
                <a:lnTo>
                  <a:pt x="10026446" y="9786884"/>
                </a:lnTo>
                <a:lnTo>
                  <a:pt x="0" y="9786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0000" y="2452184"/>
            <a:ext cx="1145850" cy="1145850"/>
            <a:chOff x="0" y="0"/>
            <a:chExt cx="1527800" cy="1527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527800" cy="1527800"/>
              <a:chOff x="0" y="0"/>
              <a:chExt cx="2623000" cy="2623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23058" cy="2623058"/>
              </a:xfrm>
              <a:custGeom>
                <a:avLst/>
                <a:gdLst/>
                <a:ahLst/>
                <a:cxnLst/>
                <a:rect r="r" b="b" t="t" l="l"/>
                <a:pathLst>
                  <a:path h="2623058" w="2623058">
                    <a:moveTo>
                      <a:pt x="0" y="1311529"/>
                    </a:moveTo>
                    <a:cubicBezTo>
                      <a:pt x="0" y="587121"/>
                      <a:pt x="587121" y="0"/>
                      <a:pt x="1311529" y="0"/>
                    </a:cubicBezTo>
                    <a:lnTo>
                      <a:pt x="1311529" y="12700"/>
                    </a:lnTo>
                    <a:lnTo>
                      <a:pt x="1311529" y="0"/>
                    </a:lnTo>
                    <a:cubicBezTo>
                      <a:pt x="2035810" y="0"/>
                      <a:pt x="2623058" y="587121"/>
                      <a:pt x="2623058" y="1311529"/>
                    </a:cubicBezTo>
                    <a:lnTo>
                      <a:pt x="2610358" y="1311529"/>
                    </a:lnTo>
                    <a:lnTo>
                      <a:pt x="2623058" y="1311529"/>
                    </a:lnTo>
                    <a:cubicBezTo>
                      <a:pt x="2623058" y="2035810"/>
                      <a:pt x="2035937" y="2623058"/>
                      <a:pt x="1311529" y="2623058"/>
                    </a:cubicBezTo>
                    <a:lnTo>
                      <a:pt x="1311529" y="2610358"/>
                    </a:lnTo>
                    <a:lnTo>
                      <a:pt x="1311529" y="2623058"/>
                    </a:lnTo>
                    <a:cubicBezTo>
                      <a:pt x="587121" y="2623058"/>
                      <a:pt x="0" y="2035810"/>
                      <a:pt x="0" y="1311529"/>
                    </a:cubicBezTo>
                    <a:lnTo>
                      <a:pt x="12700" y="1311529"/>
                    </a:lnTo>
                    <a:lnTo>
                      <a:pt x="25400" y="1311529"/>
                    </a:lnTo>
                    <a:lnTo>
                      <a:pt x="12700" y="1311529"/>
                    </a:lnTo>
                    <a:lnTo>
                      <a:pt x="0" y="1311529"/>
                    </a:lnTo>
                    <a:moveTo>
                      <a:pt x="25400" y="1311529"/>
                    </a:moveTo>
                    <a:cubicBezTo>
                      <a:pt x="25400" y="1318514"/>
                      <a:pt x="19685" y="1324229"/>
                      <a:pt x="12700" y="1324229"/>
                    </a:cubicBezTo>
                    <a:cubicBezTo>
                      <a:pt x="5715" y="1324229"/>
                      <a:pt x="0" y="1318514"/>
                      <a:pt x="0" y="1311529"/>
                    </a:cubicBezTo>
                    <a:cubicBezTo>
                      <a:pt x="0" y="1304544"/>
                      <a:pt x="5715" y="1298829"/>
                      <a:pt x="12700" y="1298829"/>
                    </a:cubicBezTo>
                    <a:cubicBezTo>
                      <a:pt x="19685" y="1298829"/>
                      <a:pt x="25400" y="1304544"/>
                      <a:pt x="25400" y="1311529"/>
                    </a:cubicBezTo>
                    <a:cubicBezTo>
                      <a:pt x="25400" y="2021840"/>
                      <a:pt x="601218" y="2597658"/>
                      <a:pt x="1311529" y="2597658"/>
                    </a:cubicBezTo>
                    <a:cubicBezTo>
                      <a:pt x="2021840" y="2597658"/>
                      <a:pt x="2597658" y="2021840"/>
                      <a:pt x="2597658" y="1311529"/>
                    </a:cubicBezTo>
                    <a:cubicBezTo>
                      <a:pt x="2597658" y="601218"/>
                      <a:pt x="2021840" y="25400"/>
                      <a:pt x="1311529" y="25400"/>
                    </a:cubicBezTo>
                    <a:lnTo>
                      <a:pt x="1311529" y="12700"/>
                    </a:lnTo>
                    <a:lnTo>
                      <a:pt x="1311529" y="25400"/>
                    </a:lnTo>
                    <a:cubicBezTo>
                      <a:pt x="601218" y="25400"/>
                      <a:pt x="25400" y="601218"/>
                      <a:pt x="25400" y="1311529"/>
                    </a:cubicBezTo>
                    <a:close/>
                  </a:path>
                </a:pathLst>
              </a:custGeom>
              <a:solidFill>
                <a:srgbClr val="26323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46108" y="160650"/>
              <a:ext cx="123400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9"/>
                </a:lnSpc>
              </a:pPr>
              <a:r>
                <a:rPr lang="en-US" sz="5591">
                  <a:solidFill>
                    <a:srgbClr val="37CA59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694077">
            <a:off x="14485289" y="5868258"/>
            <a:ext cx="3704945" cy="3704945"/>
          </a:xfrm>
          <a:custGeom>
            <a:avLst/>
            <a:gdLst/>
            <a:ahLst/>
            <a:cxnLst/>
            <a:rect r="r" b="b" t="t" l="l"/>
            <a:pathLst>
              <a:path h="3704945" w="3704945">
                <a:moveTo>
                  <a:pt x="0" y="0"/>
                </a:moveTo>
                <a:lnTo>
                  <a:pt x="3704945" y="0"/>
                </a:lnTo>
                <a:lnTo>
                  <a:pt x="3704945" y="3704945"/>
                </a:lnTo>
                <a:lnTo>
                  <a:pt x="0" y="3704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1425" y="3921884"/>
            <a:ext cx="13462199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For semantic qu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estions:</a:t>
            </a:r>
          </a:p>
          <a:p>
            <a:pPr algn="l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MEXBot sends the que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ion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RAG.</a:t>
            </a:r>
          </a:p>
          <a:p>
            <a:pPr algn="l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RAG searches the vector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 for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re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levant content.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1425" y="838050"/>
            <a:ext cx="152251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3381" y="2715546"/>
            <a:ext cx="705012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Semantic Query Handling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238021">
            <a:off x="12178308" y="8036107"/>
            <a:ext cx="2188257" cy="2188257"/>
          </a:xfrm>
          <a:custGeom>
            <a:avLst/>
            <a:gdLst/>
            <a:ahLst/>
            <a:cxnLst/>
            <a:rect r="r" b="b" t="t" l="l"/>
            <a:pathLst>
              <a:path h="2188257" w="2188257">
                <a:moveTo>
                  <a:pt x="0" y="0"/>
                </a:moveTo>
                <a:lnTo>
                  <a:pt x="2188257" y="0"/>
                </a:lnTo>
                <a:lnTo>
                  <a:pt x="2188257" y="2188257"/>
                </a:lnTo>
                <a:lnTo>
                  <a:pt x="0" y="21882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967026" y="-3374408"/>
            <a:ext cx="7114112" cy="8908817"/>
          </a:xfrm>
          <a:custGeom>
            <a:avLst/>
            <a:gdLst/>
            <a:ahLst/>
            <a:cxnLst/>
            <a:rect r="r" b="b" t="t" l="l"/>
            <a:pathLst>
              <a:path h="8908817" w="7114112">
                <a:moveTo>
                  <a:pt x="0" y="0"/>
                </a:moveTo>
                <a:lnTo>
                  <a:pt x="7114112" y="0"/>
                </a:lnTo>
                <a:lnTo>
                  <a:pt x="7114112" y="8908818"/>
                </a:lnTo>
                <a:lnTo>
                  <a:pt x="0" y="8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21034" y="6883238"/>
            <a:ext cx="10026446" cy="9786885"/>
          </a:xfrm>
          <a:custGeom>
            <a:avLst/>
            <a:gdLst/>
            <a:ahLst/>
            <a:cxnLst/>
            <a:rect r="r" b="b" t="t" l="l"/>
            <a:pathLst>
              <a:path h="9786885" w="10026446">
                <a:moveTo>
                  <a:pt x="0" y="0"/>
                </a:moveTo>
                <a:lnTo>
                  <a:pt x="10026446" y="0"/>
                </a:lnTo>
                <a:lnTo>
                  <a:pt x="10026446" y="9786884"/>
                </a:lnTo>
                <a:lnTo>
                  <a:pt x="0" y="9786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0000" y="2452184"/>
            <a:ext cx="1145850" cy="1145850"/>
            <a:chOff x="0" y="0"/>
            <a:chExt cx="1527800" cy="1527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527800" cy="1527800"/>
              <a:chOff x="0" y="0"/>
              <a:chExt cx="2623000" cy="2623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23058" cy="2623058"/>
              </a:xfrm>
              <a:custGeom>
                <a:avLst/>
                <a:gdLst/>
                <a:ahLst/>
                <a:cxnLst/>
                <a:rect r="r" b="b" t="t" l="l"/>
                <a:pathLst>
                  <a:path h="2623058" w="2623058">
                    <a:moveTo>
                      <a:pt x="0" y="1311529"/>
                    </a:moveTo>
                    <a:cubicBezTo>
                      <a:pt x="0" y="587121"/>
                      <a:pt x="587121" y="0"/>
                      <a:pt x="1311529" y="0"/>
                    </a:cubicBezTo>
                    <a:lnTo>
                      <a:pt x="1311529" y="12700"/>
                    </a:lnTo>
                    <a:lnTo>
                      <a:pt x="1311529" y="0"/>
                    </a:lnTo>
                    <a:cubicBezTo>
                      <a:pt x="2035810" y="0"/>
                      <a:pt x="2623058" y="587121"/>
                      <a:pt x="2623058" y="1311529"/>
                    </a:cubicBezTo>
                    <a:lnTo>
                      <a:pt x="2610358" y="1311529"/>
                    </a:lnTo>
                    <a:lnTo>
                      <a:pt x="2623058" y="1311529"/>
                    </a:lnTo>
                    <a:cubicBezTo>
                      <a:pt x="2623058" y="2035810"/>
                      <a:pt x="2035937" y="2623058"/>
                      <a:pt x="1311529" y="2623058"/>
                    </a:cubicBezTo>
                    <a:lnTo>
                      <a:pt x="1311529" y="2610358"/>
                    </a:lnTo>
                    <a:lnTo>
                      <a:pt x="1311529" y="2623058"/>
                    </a:lnTo>
                    <a:cubicBezTo>
                      <a:pt x="587121" y="2623058"/>
                      <a:pt x="0" y="2035810"/>
                      <a:pt x="0" y="1311529"/>
                    </a:cubicBezTo>
                    <a:lnTo>
                      <a:pt x="12700" y="1311529"/>
                    </a:lnTo>
                    <a:lnTo>
                      <a:pt x="25400" y="1311529"/>
                    </a:lnTo>
                    <a:lnTo>
                      <a:pt x="12700" y="1311529"/>
                    </a:lnTo>
                    <a:lnTo>
                      <a:pt x="0" y="1311529"/>
                    </a:lnTo>
                    <a:moveTo>
                      <a:pt x="25400" y="1311529"/>
                    </a:moveTo>
                    <a:cubicBezTo>
                      <a:pt x="25400" y="1318514"/>
                      <a:pt x="19685" y="1324229"/>
                      <a:pt x="12700" y="1324229"/>
                    </a:cubicBezTo>
                    <a:cubicBezTo>
                      <a:pt x="5715" y="1324229"/>
                      <a:pt x="0" y="1318514"/>
                      <a:pt x="0" y="1311529"/>
                    </a:cubicBezTo>
                    <a:cubicBezTo>
                      <a:pt x="0" y="1304544"/>
                      <a:pt x="5715" y="1298829"/>
                      <a:pt x="12700" y="1298829"/>
                    </a:cubicBezTo>
                    <a:cubicBezTo>
                      <a:pt x="19685" y="1298829"/>
                      <a:pt x="25400" y="1304544"/>
                      <a:pt x="25400" y="1311529"/>
                    </a:cubicBezTo>
                    <a:cubicBezTo>
                      <a:pt x="25400" y="2021840"/>
                      <a:pt x="601218" y="2597658"/>
                      <a:pt x="1311529" y="2597658"/>
                    </a:cubicBezTo>
                    <a:cubicBezTo>
                      <a:pt x="2021840" y="2597658"/>
                      <a:pt x="2597658" y="2021840"/>
                      <a:pt x="2597658" y="1311529"/>
                    </a:cubicBezTo>
                    <a:cubicBezTo>
                      <a:pt x="2597658" y="601218"/>
                      <a:pt x="2021840" y="25400"/>
                      <a:pt x="1311529" y="25400"/>
                    </a:cubicBezTo>
                    <a:lnTo>
                      <a:pt x="1311529" y="12700"/>
                    </a:lnTo>
                    <a:lnTo>
                      <a:pt x="1311529" y="25400"/>
                    </a:lnTo>
                    <a:cubicBezTo>
                      <a:pt x="601218" y="25400"/>
                      <a:pt x="25400" y="601218"/>
                      <a:pt x="25400" y="1311529"/>
                    </a:cubicBezTo>
                    <a:close/>
                  </a:path>
                </a:pathLst>
              </a:custGeom>
              <a:solidFill>
                <a:srgbClr val="26323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46108" y="160650"/>
              <a:ext cx="123400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9"/>
                </a:lnSpc>
              </a:pPr>
              <a:r>
                <a:rPr lang="en-US" sz="5591">
                  <a:solidFill>
                    <a:srgbClr val="37CA59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1425" y="3921884"/>
            <a:ext cx="15225150" cy="44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MEXBot sends the semantic query to RAG.</a:t>
            </a:r>
          </a:p>
          <a:p>
            <a:pPr algn="just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RAG performs a similarity search on the vector store.</a:t>
            </a:r>
          </a:p>
          <a:p>
            <a:pPr algn="just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Retrieves top matching document chunks relevant to the user’s query.</a:t>
            </a:r>
          </a:p>
          <a:p>
            <a:pPr algn="just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These chunks are used to construct the final prompt for the LLM.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712307" y="1500916"/>
            <a:ext cx="3914449" cy="2448310"/>
          </a:xfrm>
          <a:custGeom>
            <a:avLst/>
            <a:gdLst/>
            <a:ahLst/>
            <a:cxnLst/>
            <a:rect r="r" b="b" t="t" l="l"/>
            <a:pathLst>
              <a:path h="2448310" w="3914449">
                <a:moveTo>
                  <a:pt x="0" y="0"/>
                </a:moveTo>
                <a:lnTo>
                  <a:pt x="3914449" y="0"/>
                </a:lnTo>
                <a:lnTo>
                  <a:pt x="3914449" y="2448310"/>
                </a:lnTo>
                <a:lnTo>
                  <a:pt x="0" y="2448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838050"/>
            <a:ext cx="152251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3381" y="2715546"/>
            <a:ext cx="705012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RAG Retrieval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967026" y="-3374408"/>
            <a:ext cx="7114112" cy="8908817"/>
          </a:xfrm>
          <a:custGeom>
            <a:avLst/>
            <a:gdLst/>
            <a:ahLst/>
            <a:cxnLst/>
            <a:rect r="r" b="b" t="t" l="l"/>
            <a:pathLst>
              <a:path h="8908817" w="7114112">
                <a:moveTo>
                  <a:pt x="0" y="0"/>
                </a:moveTo>
                <a:lnTo>
                  <a:pt x="7114112" y="0"/>
                </a:lnTo>
                <a:lnTo>
                  <a:pt x="7114112" y="8908818"/>
                </a:lnTo>
                <a:lnTo>
                  <a:pt x="0" y="8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21034" y="6883238"/>
            <a:ext cx="10026446" cy="9786885"/>
          </a:xfrm>
          <a:custGeom>
            <a:avLst/>
            <a:gdLst/>
            <a:ahLst/>
            <a:cxnLst/>
            <a:rect r="r" b="b" t="t" l="l"/>
            <a:pathLst>
              <a:path h="9786885" w="10026446">
                <a:moveTo>
                  <a:pt x="0" y="0"/>
                </a:moveTo>
                <a:lnTo>
                  <a:pt x="10026446" y="0"/>
                </a:lnTo>
                <a:lnTo>
                  <a:pt x="10026446" y="9786884"/>
                </a:lnTo>
                <a:lnTo>
                  <a:pt x="0" y="9786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0000" y="2452184"/>
            <a:ext cx="1145850" cy="1145850"/>
            <a:chOff x="0" y="0"/>
            <a:chExt cx="1527800" cy="1527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527800" cy="1527800"/>
              <a:chOff x="0" y="0"/>
              <a:chExt cx="2623000" cy="2623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23058" cy="2623058"/>
              </a:xfrm>
              <a:custGeom>
                <a:avLst/>
                <a:gdLst/>
                <a:ahLst/>
                <a:cxnLst/>
                <a:rect r="r" b="b" t="t" l="l"/>
                <a:pathLst>
                  <a:path h="2623058" w="2623058">
                    <a:moveTo>
                      <a:pt x="0" y="1311529"/>
                    </a:moveTo>
                    <a:cubicBezTo>
                      <a:pt x="0" y="587121"/>
                      <a:pt x="587121" y="0"/>
                      <a:pt x="1311529" y="0"/>
                    </a:cubicBezTo>
                    <a:lnTo>
                      <a:pt x="1311529" y="12700"/>
                    </a:lnTo>
                    <a:lnTo>
                      <a:pt x="1311529" y="0"/>
                    </a:lnTo>
                    <a:cubicBezTo>
                      <a:pt x="2035810" y="0"/>
                      <a:pt x="2623058" y="587121"/>
                      <a:pt x="2623058" y="1311529"/>
                    </a:cubicBezTo>
                    <a:lnTo>
                      <a:pt x="2610358" y="1311529"/>
                    </a:lnTo>
                    <a:lnTo>
                      <a:pt x="2623058" y="1311529"/>
                    </a:lnTo>
                    <a:cubicBezTo>
                      <a:pt x="2623058" y="2035810"/>
                      <a:pt x="2035937" y="2623058"/>
                      <a:pt x="1311529" y="2623058"/>
                    </a:cubicBezTo>
                    <a:lnTo>
                      <a:pt x="1311529" y="2610358"/>
                    </a:lnTo>
                    <a:lnTo>
                      <a:pt x="1311529" y="2623058"/>
                    </a:lnTo>
                    <a:cubicBezTo>
                      <a:pt x="587121" y="2623058"/>
                      <a:pt x="0" y="2035810"/>
                      <a:pt x="0" y="1311529"/>
                    </a:cubicBezTo>
                    <a:lnTo>
                      <a:pt x="12700" y="1311529"/>
                    </a:lnTo>
                    <a:lnTo>
                      <a:pt x="25400" y="1311529"/>
                    </a:lnTo>
                    <a:lnTo>
                      <a:pt x="12700" y="1311529"/>
                    </a:lnTo>
                    <a:lnTo>
                      <a:pt x="0" y="1311529"/>
                    </a:lnTo>
                    <a:moveTo>
                      <a:pt x="25400" y="1311529"/>
                    </a:moveTo>
                    <a:cubicBezTo>
                      <a:pt x="25400" y="1318514"/>
                      <a:pt x="19685" y="1324229"/>
                      <a:pt x="12700" y="1324229"/>
                    </a:cubicBezTo>
                    <a:cubicBezTo>
                      <a:pt x="5715" y="1324229"/>
                      <a:pt x="0" y="1318514"/>
                      <a:pt x="0" y="1311529"/>
                    </a:cubicBezTo>
                    <a:cubicBezTo>
                      <a:pt x="0" y="1304544"/>
                      <a:pt x="5715" y="1298829"/>
                      <a:pt x="12700" y="1298829"/>
                    </a:cubicBezTo>
                    <a:cubicBezTo>
                      <a:pt x="19685" y="1298829"/>
                      <a:pt x="25400" y="1304544"/>
                      <a:pt x="25400" y="1311529"/>
                    </a:cubicBezTo>
                    <a:cubicBezTo>
                      <a:pt x="25400" y="2021840"/>
                      <a:pt x="601218" y="2597658"/>
                      <a:pt x="1311529" y="2597658"/>
                    </a:cubicBezTo>
                    <a:cubicBezTo>
                      <a:pt x="2021840" y="2597658"/>
                      <a:pt x="2597658" y="2021840"/>
                      <a:pt x="2597658" y="1311529"/>
                    </a:cubicBezTo>
                    <a:cubicBezTo>
                      <a:pt x="2597658" y="601218"/>
                      <a:pt x="2021840" y="25400"/>
                      <a:pt x="1311529" y="25400"/>
                    </a:cubicBezTo>
                    <a:lnTo>
                      <a:pt x="1311529" y="12700"/>
                    </a:lnTo>
                    <a:lnTo>
                      <a:pt x="1311529" y="25400"/>
                    </a:lnTo>
                    <a:cubicBezTo>
                      <a:pt x="601218" y="25400"/>
                      <a:pt x="25400" y="601218"/>
                      <a:pt x="25400" y="1311529"/>
                    </a:cubicBezTo>
                    <a:close/>
                  </a:path>
                </a:pathLst>
              </a:custGeom>
              <a:solidFill>
                <a:srgbClr val="263238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46108" y="160650"/>
              <a:ext cx="123400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9"/>
                </a:lnSpc>
              </a:pPr>
              <a:r>
                <a:rPr lang="en-US" sz="5591">
                  <a:solidFill>
                    <a:srgbClr val="37CA59"/>
                  </a:solidFill>
                  <a:latin typeface="Arimo"/>
                  <a:ea typeface="Arimo"/>
                  <a:cs typeface="Arimo"/>
                  <a:sym typeface="Arimo"/>
                </a:rPr>
                <a:t>6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40000" y="5693534"/>
            <a:ext cx="1145850" cy="1145850"/>
            <a:chOff x="0" y="0"/>
            <a:chExt cx="1527800" cy="15278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527800" cy="1527800"/>
              <a:chOff x="0" y="0"/>
              <a:chExt cx="2623000" cy="2623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23058" cy="2623058"/>
              </a:xfrm>
              <a:custGeom>
                <a:avLst/>
                <a:gdLst/>
                <a:ahLst/>
                <a:cxnLst/>
                <a:rect r="r" b="b" t="t" l="l"/>
                <a:pathLst>
                  <a:path h="2623058" w="2623058">
                    <a:moveTo>
                      <a:pt x="0" y="1311529"/>
                    </a:moveTo>
                    <a:cubicBezTo>
                      <a:pt x="0" y="587121"/>
                      <a:pt x="587121" y="0"/>
                      <a:pt x="1311529" y="0"/>
                    </a:cubicBezTo>
                    <a:lnTo>
                      <a:pt x="1311529" y="12700"/>
                    </a:lnTo>
                    <a:lnTo>
                      <a:pt x="1311529" y="0"/>
                    </a:lnTo>
                    <a:cubicBezTo>
                      <a:pt x="2035810" y="0"/>
                      <a:pt x="2623058" y="587121"/>
                      <a:pt x="2623058" y="1311529"/>
                    </a:cubicBezTo>
                    <a:lnTo>
                      <a:pt x="2610358" y="1311529"/>
                    </a:lnTo>
                    <a:lnTo>
                      <a:pt x="2623058" y="1311529"/>
                    </a:lnTo>
                    <a:cubicBezTo>
                      <a:pt x="2623058" y="2035810"/>
                      <a:pt x="2035937" y="2623058"/>
                      <a:pt x="1311529" y="2623058"/>
                    </a:cubicBezTo>
                    <a:lnTo>
                      <a:pt x="1311529" y="2610358"/>
                    </a:lnTo>
                    <a:lnTo>
                      <a:pt x="1311529" y="2623058"/>
                    </a:lnTo>
                    <a:cubicBezTo>
                      <a:pt x="587121" y="2623058"/>
                      <a:pt x="0" y="2035810"/>
                      <a:pt x="0" y="1311529"/>
                    </a:cubicBezTo>
                    <a:lnTo>
                      <a:pt x="12700" y="1311529"/>
                    </a:lnTo>
                    <a:lnTo>
                      <a:pt x="25400" y="1311529"/>
                    </a:lnTo>
                    <a:lnTo>
                      <a:pt x="12700" y="1311529"/>
                    </a:lnTo>
                    <a:lnTo>
                      <a:pt x="0" y="1311529"/>
                    </a:lnTo>
                    <a:moveTo>
                      <a:pt x="25400" y="1311529"/>
                    </a:moveTo>
                    <a:cubicBezTo>
                      <a:pt x="25400" y="1318514"/>
                      <a:pt x="19685" y="1324229"/>
                      <a:pt x="12700" y="1324229"/>
                    </a:cubicBezTo>
                    <a:cubicBezTo>
                      <a:pt x="5715" y="1324229"/>
                      <a:pt x="0" y="1318514"/>
                      <a:pt x="0" y="1311529"/>
                    </a:cubicBezTo>
                    <a:cubicBezTo>
                      <a:pt x="0" y="1304544"/>
                      <a:pt x="5715" y="1298829"/>
                      <a:pt x="12700" y="1298829"/>
                    </a:cubicBezTo>
                    <a:cubicBezTo>
                      <a:pt x="19685" y="1298829"/>
                      <a:pt x="25400" y="1304544"/>
                      <a:pt x="25400" y="1311529"/>
                    </a:cubicBezTo>
                    <a:cubicBezTo>
                      <a:pt x="25400" y="2021840"/>
                      <a:pt x="601218" y="2597658"/>
                      <a:pt x="1311529" y="2597658"/>
                    </a:cubicBezTo>
                    <a:cubicBezTo>
                      <a:pt x="2021840" y="2597658"/>
                      <a:pt x="2597658" y="2021840"/>
                      <a:pt x="2597658" y="1311529"/>
                    </a:cubicBezTo>
                    <a:cubicBezTo>
                      <a:pt x="2597658" y="601218"/>
                      <a:pt x="2021840" y="25400"/>
                      <a:pt x="1311529" y="25400"/>
                    </a:cubicBezTo>
                    <a:lnTo>
                      <a:pt x="1311529" y="12700"/>
                    </a:lnTo>
                    <a:lnTo>
                      <a:pt x="1311529" y="25400"/>
                    </a:lnTo>
                    <a:cubicBezTo>
                      <a:pt x="601218" y="25400"/>
                      <a:pt x="25400" y="601218"/>
                      <a:pt x="25400" y="1311529"/>
                    </a:cubicBezTo>
                    <a:close/>
                  </a:path>
                </a:pathLst>
              </a:custGeom>
              <a:solidFill>
                <a:srgbClr val="263238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46108" y="160650"/>
              <a:ext cx="123400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9"/>
                </a:lnSpc>
              </a:pPr>
              <a:r>
                <a:rPr lang="en-US" sz="5591">
                  <a:solidFill>
                    <a:srgbClr val="37CA59"/>
                  </a:solidFill>
                  <a:latin typeface="Arimo"/>
                  <a:ea typeface="Arimo"/>
                  <a:cs typeface="Arimo"/>
                  <a:sym typeface="Arimo"/>
                </a:rPr>
                <a:t>7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740100" y="3025109"/>
            <a:ext cx="5709700" cy="5172649"/>
          </a:xfrm>
          <a:custGeom>
            <a:avLst/>
            <a:gdLst/>
            <a:ahLst/>
            <a:cxnLst/>
            <a:rect r="r" b="b" t="t" l="l"/>
            <a:pathLst>
              <a:path h="5172649" w="5709700">
                <a:moveTo>
                  <a:pt x="0" y="0"/>
                </a:moveTo>
                <a:lnTo>
                  <a:pt x="5709700" y="0"/>
                </a:lnTo>
                <a:lnTo>
                  <a:pt x="5709700" y="5172649"/>
                </a:lnTo>
                <a:lnTo>
                  <a:pt x="0" y="51726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87" t="-16857" r="-57509" b="-2063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1425" y="4036184"/>
            <a:ext cx="995723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The prompt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is sent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o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the LLM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which genera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es a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resp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onse.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1425" y="838050"/>
            <a:ext cx="152251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3381" y="2715546"/>
            <a:ext cx="705012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LLM Processing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1425" y="7277534"/>
            <a:ext cx="995723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MEXBot rece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ives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the LLM’s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answer and presen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 it cl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early 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o the user.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26783" y="5956896"/>
            <a:ext cx="900029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Response Delivery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967026" y="-3374408"/>
            <a:ext cx="7114112" cy="8908817"/>
          </a:xfrm>
          <a:custGeom>
            <a:avLst/>
            <a:gdLst/>
            <a:ahLst/>
            <a:cxnLst/>
            <a:rect r="r" b="b" t="t" l="l"/>
            <a:pathLst>
              <a:path h="8908817" w="7114112">
                <a:moveTo>
                  <a:pt x="0" y="0"/>
                </a:moveTo>
                <a:lnTo>
                  <a:pt x="7114112" y="0"/>
                </a:lnTo>
                <a:lnTo>
                  <a:pt x="7114112" y="8908818"/>
                </a:lnTo>
                <a:lnTo>
                  <a:pt x="0" y="8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21034" y="6883238"/>
            <a:ext cx="10026446" cy="9786885"/>
          </a:xfrm>
          <a:custGeom>
            <a:avLst/>
            <a:gdLst/>
            <a:ahLst/>
            <a:cxnLst/>
            <a:rect r="r" b="b" t="t" l="l"/>
            <a:pathLst>
              <a:path h="9786885" w="10026446">
                <a:moveTo>
                  <a:pt x="0" y="0"/>
                </a:moveTo>
                <a:lnTo>
                  <a:pt x="10026446" y="0"/>
                </a:lnTo>
                <a:lnTo>
                  <a:pt x="10026446" y="9786884"/>
                </a:lnTo>
                <a:lnTo>
                  <a:pt x="0" y="9786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0000" y="2294367"/>
            <a:ext cx="1145850" cy="1145850"/>
            <a:chOff x="0" y="0"/>
            <a:chExt cx="2623000" cy="2623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23058" cy="2623058"/>
            </a:xfrm>
            <a:custGeom>
              <a:avLst/>
              <a:gdLst/>
              <a:ahLst/>
              <a:cxnLst/>
              <a:rect r="r" b="b" t="t" l="l"/>
              <a:pathLst>
                <a:path h="2623058" w="2623058">
                  <a:moveTo>
                    <a:pt x="0" y="1311529"/>
                  </a:moveTo>
                  <a:cubicBezTo>
                    <a:pt x="0" y="587121"/>
                    <a:pt x="587121" y="0"/>
                    <a:pt x="1311529" y="0"/>
                  </a:cubicBezTo>
                  <a:lnTo>
                    <a:pt x="1311529" y="12700"/>
                  </a:lnTo>
                  <a:lnTo>
                    <a:pt x="1311529" y="0"/>
                  </a:lnTo>
                  <a:cubicBezTo>
                    <a:pt x="2035810" y="0"/>
                    <a:pt x="2623058" y="587121"/>
                    <a:pt x="2623058" y="1311529"/>
                  </a:cubicBezTo>
                  <a:lnTo>
                    <a:pt x="2610358" y="1311529"/>
                  </a:lnTo>
                  <a:lnTo>
                    <a:pt x="2623058" y="1311529"/>
                  </a:lnTo>
                  <a:cubicBezTo>
                    <a:pt x="2623058" y="2035810"/>
                    <a:pt x="2035937" y="2623058"/>
                    <a:pt x="1311529" y="2623058"/>
                  </a:cubicBezTo>
                  <a:lnTo>
                    <a:pt x="1311529" y="2610358"/>
                  </a:lnTo>
                  <a:lnTo>
                    <a:pt x="1311529" y="2623058"/>
                  </a:lnTo>
                  <a:cubicBezTo>
                    <a:pt x="587121" y="2623058"/>
                    <a:pt x="0" y="2035810"/>
                    <a:pt x="0" y="1311529"/>
                  </a:cubicBezTo>
                  <a:lnTo>
                    <a:pt x="12700" y="1311529"/>
                  </a:lnTo>
                  <a:lnTo>
                    <a:pt x="25400" y="1311529"/>
                  </a:lnTo>
                  <a:lnTo>
                    <a:pt x="12700" y="1311529"/>
                  </a:lnTo>
                  <a:lnTo>
                    <a:pt x="0" y="1311529"/>
                  </a:lnTo>
                  <a:moveTo>
                    <a:pt x="25400" y="1311529"/>
                  </a:moveTo>
                  <a:cubicBezTo>
                    <a:pt x="25400" y="1318514"/>
                    <a:pt x="19685" y="1324229"/>
                    <a:pt x="12700" y="1324229"/>
                  </a:cubicBezTo>
                  <a:cubicBezTo>
                    <a:pt x="5715" y="1324229"/>
                    <a:pt x="0" y="1318514"/>
                    <a:pt x="0" y="1311529"/>
                  </a:cubicBezTo>
                  <a:cubicBezTo>
                    <a:pt x="0" y="1304544"/>
                    <a:pt x="5715" y="1298829"/>
                    <a:pt x="12700" y="1298829"/>
                  </a:cubicBezTo>
                  <a:cubicBezTo>
                    <a:pt x="19685" y="1298829"/>
                    <a:pt x="25400" y="1304544"/>
                    <a:pt x="25400" y="1311529"/>
                  </a:cubicBezTo>
                  <a:cubicBezTo>
                    <a:pt x="25400" y="2021840"/>
                    <a:pt x="601218" y="2597658"/>
                    <a:pt x="1311529" y="2597658"/>
                  </a:cubicBezTo>
                  <a:cubicBezTo>
                    <a:pt x="2021840" y="2597658"/>
                    <a:pt x="2597658" y="2021840"/>
                    <a:pt x="2597658" y="1311529"/>
                  </a:cubicBezTo>
                  <a:cubicBezTo>
                    <a:pt x="2597658" y="601218"/>
                    <a:pt x="2021840" y="25400"/>
                    <a:pt x="1311529" y="25400"/>
                  </a:cubicBezTo>
                  <a:lnTo>
                    <a:pt x="1311529" y="12700"/>
                  </a:lnTo>
                  <a:lnTo>
                    <a:pt x="1311529" y="25400"/>
                  </a:lnTo>
                  <a:cubicBezTo>
                    <a:pt x="601218" y="25400"/>
                    <a:pt x="25400" y="601218"/>
                    <a:pt x="25400" y="1311529"/>
                  </a:cubicBezTo>
                  <a:close/>
                </a:path>
              </a:pathLst>
            </a:custGeom>
            <a:solidFill>
              <a:srgbClr val="26323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31425" y="838050"/>
            <a:ext cx="152251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684368" y="699790"/>
            <a:ext cx="2855851" cy="2740427"/>
          </a:xfrm>
          <a:custGeom>
            <a:avLst/>
            <a:gdLst/>
            <a:ahLst/>
            <a:cxnLst/>
            <a:rect r="r" b="b" t="t" l="l"/>
            <a:pathLst>
              <a:path h="2740427" w="2855851">
                <a:moveTo>
                  <a:pt x="0" y="0"/>
                </a:moveTo>
                <a:lnTo>
                  <a:pt x="2855851" y="0"/>
                </a:lnTo>
                <a:lnTo>
                  <a:pt x="2855851" y="2740427"/>
                </a:lnTo>
                <a:lnTo>
                  <a:pt x="0" y="2740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717126">
            <a:off x="14229022" y="647423"/>
            <a:ext cx="910691" cy="86515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49581" y="3764067"/>
            <a:ext cx="15206994" cy="523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For structured questions:</a:t>
            </a:r>
          </a:p>
          <a:p>
            <a:pPr algn="just" marL="1727196" indent="-575732" lvl="2">
              <a:lnSpc>
                <a:spcPts val="5999"/>
              </a:lnSpc>
              <a:buFont typeface="Arial"/>
              <a:buChar char="⚬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lang="en-US" b="true" sz="3999" i="true">
                <a:solidFill>
                  <a:srgbClr val="263238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Analytics Engine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proc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esses CSV datasets </a:t>
            </a:r>
            <a:r>
              <a:rPr lang="en-US" sz="3999" i="true">
                <a:solidFill>
                  <a:srgbClr val="263238"/>
                </a:solidFill>
                <a:latin typeface="Arimo Italics"/>
                <a:ea typeface="Arimo Italics"/>
                <a:cs typeface="Arimo Italics"/>
                <a:sym typeface="Arimo Italics"/>
              </a:rPr>
              <a:t>(e.g., calculate</a:t>
            </a:r>
            <a:r>
              <a:rPr lang="en-US" sz="3999" i="true">
                <a:solidFill>
                  <a:srgbClr val="263238"/>
                </a:solidFill>
                <a:latin typeface="Arimo Italics"/>
                <a:ea typeface="Arimo Italics"/>
                <a:cs typeface="Arimo Italics"/>
                <a:sym typeface="Arimo Italics"/>
              </a:rPr>
              <a:t>s KPIs:</a:t>
            </a:r>
            <a:r>
              <a:rPr lang="en-US" sz="3999" i="true">
                <a:solidFill>
                  <a:srgbClr val="263238"/>
                </a:solidFill>
                <a:latin typeface="Arimo Italics"/>
                <a:ea typeface="Arimo Italics"/>
                <a:cs typeface="Arimo Italics"/>
                <a:sym typeface="Arimo Italics"/>
              </a:rPr>
              <a:t> sales trends, inventory levels)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just" marL="1727196" indent="-575732" lvl="2">
              <a:lnSpc>
                <a:spcPts val="5999"/>
              </a:lnSpc>
              <a:buFont typeface="Arial"/>
              <a:buChar char="⚬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uns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periodically to monito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metrics.</a:t>
            </a:r>
          </a:p>
          <a:p>
            <a:pPr algn="just" marL="1727196" indent="-575732" lvl="2">
              <a:lnSpc>
                <a:spcPts val="5999"/>
              </a:lnSpc>
              <a:buFont typeface="Arial"/>
              <a:buChar char="⚬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If anomalies/th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re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shol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d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breaches are detected </a:t>
            </a:r>
            <a:r>
              <a:rPr lang="en-US" sz="3999" i="true">
                <a:solidFill>
                  <a:srgbClr val="263238"/>
                </a:solidFill>
                <a:latin typeface="Arimo Italics"/>
                <a:ea typeface="Arimo Italics"/>
                <a:cs typeface="Arimo Italics"/>
                <a:sym typeface="Arimo Italics"/>
              </a:rPr>
              <a:t>(e.g., low stock)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, results are passed to the </a:t>
            </a:r>
            <a:r>
              <a:rPr lang="en-US" b="true" sz="3999" i="true">
                <a:solidFill>
                  <a:srgbClr val="263238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Alert System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→ pushes notifications to MEXBot.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9581" y="2405330"/>
            <a:ext cx="9255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591">
                <a:solidFill>
                  <a:srgbClr val="37CA59"/>
                </a:solidFill>
                <a:latin typeface="Arimo"/>
                <a:ea typeface="Arimo"/>
                <a:cs typeface="Arimo"/>
                <a:sym typeface="Arimo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3381" y="2586305"/>
            <a:ext cx="1004261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Analytics Engine for Structured Queries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967026" y="-3374408"/>
            <a:ext cx="7114112" cy="8908817"/>
          </a:xfrm>
          <a:custGeom>
            <a:avLst/>
            <a:gdLst/>
            <a:ahLst/>
            <a:cxnLst/>
            <a:rect r="r" b="b" t="t" l="l"/>
            <a:pathLst>
              <a:path h="8908817" w="7114112">
                <a:moveTo>
                  <a:pt x="0" y="0"/>
                </a:moveTo>
                <a:lnTo>
                  <a:pt x="7114112" y="0"/>
                </a:lnTo>
                <a:lnTo>
                  <a:pt x="7114112" y="8908818"/>
                </a:lnTo>
                <a:lnTo>
                  <a:pt x="0" y="8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21034" y="6883238"/>
            <a:ext cx="10026446" cy="9786885"/>
          </a:xfrm>
          <a:custGeom>
            <a:avLst/>
            <a:gdLst/>
            <a:ahLst/>
            <a:cxnLst/>
            <a:rect r="r" b="b" t="t" l="l"/>
            <a:pathLst>
              <a:path h="9786885" w="10026446">
                <a:moveTo>
                  <a:pt x="0" y="0"/>
                </a:moveTo>
                <a:lnTo>
                  <a:pt x="10026446" y="0"/>
                </a:lnTo>
                <a:lnTo>
                  <a:pt x="10026446" y="9786884"/>
                </a:lnTo>
                <a:lnTo>
                  <a:pt x="0" y="9786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0000" y="2294367"/>
            <a:ext cx="1145850" cy="1145850"/>
            <a:chOff x="0" y="0"/>
            <a:chExt cx="2623000" cy="2623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23058" cy="2623058"/>
            </a:xfrm>
            <a:custGeom>
              <a:avLst/>
              <a:gdLst/>
              <a:ahLst/>
              <a:cxnLst/>
              <a:rect r="r" b="b" t="t" l="l"/>
              <a:pathLst>
                <a:path h="2623058" w="2623058">
                  <a:moveTo>
                    <a:pt x="0" y="1311529"/>
                  </a:moveTo>
                  <a:cubicBezTo>
                    <a:pt x="0" y="587121"/>
                    <a:pt x="587121" y="0"/>
                    <a:pt x="1311529" y="0"/>
                  </a:cubicBezTo>
                  <a:lnTo>
                    <a:pt x="1311529" y="12700"/>
                  </a:lnTo>
                  <a:lnTo>
                    <a:pt x="1311529" y="0"/>
                  </a:lnTo>
                  <a:cubicBezTo>
                    <a:pt x="2035810" y="0"/>
                    <a:pt x="2623058" y="587121"/>
                    <a:pt x="2623058" y="1311529"/>
                  </a:cubicBezTo>
                  <a:lnTo>
                    <a:pt x="2610358" y="1311529"/>
                  </a:lnTo>
                  <a:lnTo>
                    <a:pt x="2623058" y="1311529"/>
                  </a:lnTo>
                  <a:cubicBezTo>
                    <a:pt x="2623058" y="2035810"/>
                    <a:pt x="2035937" y="2623058"/>
                    <a:pt x="1311529" y="2623058"/>
                  </a:cubicBezTo>
                  <a:lnTo>
                    <a:pt x="1311529" y="2610358"/>
                  </a:lnTo>
                  <a:lnTo>
                    <a:pt x="1311529" y="2623058"/>
                  </a:lnTo>
                  <a:cubicBezTo>
                    <a:pt x="587121" y="2623058"/>
                    <a:pt x="0" y="2035810"/>
                    <a:pt x="0" y="1311529"/>
                  </a:cubicBezTo>
                  <a:lnTo>
                    <a:pt x="12700" y="1311529"/>
                  </a:lnTo>
                  <a:lnTo>
                    <a:pt x="25400" y="1311529"/>
                  </a:lnTo>
                  <a:lnTo>
                    <a:pt x="12700" y="1311529"/>
                  </a:lnTo>
                  <a:lnTo>
                    <a:pt x="0" y="1311529"/>
                  </a:lnTo>
                  <a:moveTo>
                    <a:pt x="25400" y="1311529"/>
                  </a:moveTo>
                  <a:cubicBezTo>
                    <a:pt x="25400" y="1318514"/>
                    <a:pt x="19685" y="1324229"/>
                    <a:pt x="12700" y="1324229"/>
                  </a:cubicBezTo>
                  <a:cubicBezTo>
                    <a:pt x="5715" y="1324229"/>
                    <a:pt x="0" y="1318514"/>
                    <a:pt x="0" y="1311529"/>
                  </a:cubicBezTo>
                  <a:cubicBezTo>
                    <a:pt x="0" y="1304544"/>
                    <a:pt x="5715" y="1298829"/>
                    <a:pt x="12700" y="1298829"/>
                  </a:cubicBezTo>
                  <a:cubicBezTo>
                    <a:pt x="19685" y="1298829"/>
                    <a:pt x="25400" y="1304544"/>
                    <a:pt x="25400" y="1311529"/>
                  </a:cubicBezTo>
                  <a:cubicBezTo>
                    <a:pt x="25400" y="2021840"/>
                    <a:pt x="601218" y="2597658"/>
                    <a:pt x="1311529" y="2597658"/>
                  </a:cubicBezTo>
                  <a:cubicBezTo>
                    <a:pt x="2021840" y="2597658"/>
                    <a:pt x="2597658" y="2021840"/>
                    <a:pt x="2597658" y="1311529"/>
                  </a:cubicBezTo>
                  <a:cubicBezTo>
                    <a:pt x="2597658" y="601218"/>
                    <a:pt x="2021840" y="25400"/>
                    <a:pt x="1311529" y="25400"/>
                  </a:cubicBezTo>
                  <a:lnTo>
                    <a:pt x="1311529" y="12700"/>
                  </a:lnTo>
                  <a:lnTo>
                    <a:pt x="1311529" y="25400"/>
                  </a:lnTo>
                  <a:cubicBezTo>
                    <a:pt x="601218" y="25400"/>
                    <a:pt x="25400" y="601218"/>
                    <a:pt x="25400" y="1311529"/>
                  </a:cubicBezTo>
                  <a:close/>
                </a:path>
              </a:pathLst>
            </a:custGeom>
            <a:solidFill>
              <a:srgbClr val="26323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49581" y="3773592"/>
            <a:ext cx="14723728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lang="en-US" b="true" sz="3999" i="true">
                <a:solidFill>
                  <a:srgbClr val="263238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Alert System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is tr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ig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g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ered by flagged outputs from the </a:t>
            </a:r>
            <a:r>
              <a:rPr lang="en-US" b="true" sz="3999" i="true">
                <a:solidFill>
                  <a:srgbClr val="263238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Analytics Engine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  <a:p>
            <a:pPr algn="just" marL="863598" indent="-431799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When a KPI or th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re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shol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d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breach is detected: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9149" y="6107903"/>
            <a:ext cx="9531018" cy="21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21" indent="-410210" lvl="1">
              <a:lnSpc>
                <a:spcPts val="5700"/>
              </a:lnSpc>
              <a:buAutoNum type="arabicPeriod" startAt="1"/>
            </a:pPr>
            <a:r>
              <a:rPr lang="en-US" sz="3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Analytics Engine passes results to the Alert System.</a:t>
            </a:r>
          </a:p>
          <a:p>
            <a:pPr algn="just" marL="820421" indent="-410210" lvl="1">
              <a:lnSpc>
                <a:spcPts val="5700"/>
              </a:lnSpc>
              <a:buAutoNum type="arabicPeriod" startAt="1"/>
            </a:pPr>
            <a:r>
              <a:rPr lang="en-US" sz="3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Alert System pushes alerts to MEXBot.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22123" y="5534410"/>
            <a:ext cx="4246041" cy="4114800"/>
          </a:xfrm>
          <a:custGeom>
            <a:avLst/>
            <a:gdLst/>
            <a:ahLst/>
            <a:cxnLst/>
            <a:rect r="r" b="b" t="t" l="l"/>
            <a:pathLst>
              <a:path h="4114800" w="4246041">
                <a:moveTo>
                  <a:pt x="0" y="0"/>
                </a:moveTo>
                <a:lnTo>
                  <a:pt x="4246041" y="0"/>
                </a:lnTo>
                <a:lnTo>
                  <a:pt x="4246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1425" y="838050"/>
            <a:ext cx="152251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9581" y="2405330"/>
            <a:ext cx="9255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591">
                <a:solidFill>
                  <a:srgbClr val="37CA59"/>
                </a:solidFill>
                <a:latin typeface="Arimo"/>
                <a:ea typeface="Arimo"/>
                <a:cs typeface="Arimo"/>
                <a:sym typeface="Arimo"/>
              </a:rPr>
              <a:t>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3381" y="2586305"/>
            <a:ext cx="6455613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Alert System Activation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0000" y="2294367"/>
            <a:ext cx="1145850" cy="1145850"/>
            <a:chOff x="0" y="0"/>
            <a:chExt cx="2623000" cy="2623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3058" cy="2623058"/>
            </a:xfrm>
            <a:custGeom>
              <a:avLst/>
              <a:gdLst/>
              <a:ahLst/>
              <a:cxnLst/>
              <a:rect r="r" b="b" t="t" l="l"/>
              <a:pathLst>
                <a:path h="2623058" w="2623058">
                  <a:moveTo>
                    <a:pt x="0" y="1311529"/>
                  </a:moveTo>
                  <a:cubicBezTo>
                    <a:pt x="0" y="587121"/>
                    <a:pt x="587121" y="0"/>
                    <a:pt x="1311529" y="0"/>
                  </a:cubicBezTo>
                  <a:lnTo>
                    <a:pt x="1311529" y="12700"/>
                  </a:lnTo>
                  <a:lnTo>
                    <a:pt x="1311529" y="0"/>
                  </a:lnTo>
                  <a:cubicBezTo>
                    <a:pt x="2035810" y="0"/>
                    <a:pt x="2623058" y="587121"/>
                    <a:pt x="2623058" y="1311529"/>
                  </a:cubicBezTo>
                  <a:lnTo>
                    <a:pt x="2610358" y="1311529"/>
                  </a:lnTo>
                  <a:lnTo>
                    <a:pt x="2623058" y="1311529"/>
                  </a:lnTo>
                  <a:cubicBezTo>
                    <a:pt x="2623058" y="2035810"/>
                    <a:pt x="2035937" y="2623058"/>
                    <a:pt x="1311529" y="2623058"/>
                  </a:cubicBezTo>
                  <a:lnTo>
                    <a:pt x="1311529" y="2610358"/>
                  </a:lnTo>
                  <a:lnTo>
                    <a:pt x="1311529" y="2623058"/>
                  </a:lnTo>
                  <a:cubicBezTo>
                    <a:pt x="587121" y="2623058"/>
                    <a:pt x="0" y="2035810"/>
                    <a:pt x="0" y="1311529"/>
                  </a:cubicBezTo>
                  <a:lnTo>
                    <a:pt x="12700" y="1311529"/>
                  </a:lnTo>
                  <a:lnTo>
                    <a:pt x="25400" y="1311529"/>
                  </a:lnTo>
                  <a:lnTo>
                    <a:pt x="12700" y="1311529"/>
                  </a:lnTo>
                  <a:lnTo>
                    <a:pt x="0" y="1311529"/>
                  </a:lnTo>
                  <a:moveTo>
                    <a:pt x="25400" y="1311529"/>
                  </a:moveTo>
                  <a:cubicBezTo>
                    <a:pt x="25400" y="1318514"/>
                    <a:pt x="19685" y="1324229"/>
                    <a:pt x="12700" y="1324229"/>
                  </a:cubicBezTo>
                  <a:cubicBezTo>
                    <a:pt x="5715" y="1324229"/>
                    <a:pt x="0" y="1318514"/>
                    <a:pt x="0" y="1311529"/>
                  </a:cubicBezTo>
                  <a:cubicBezTo>
                    <a:pt x="0" y="1304544"/>
                    <a:pt x="5715" y="1298829"/>
                    <a:pt x="12700" y="1298829"/>
                  </a:cubicBezTo>
                  <a:cubicBezTo>
                    <a:pt x="19685" y="1298829"/>
                    <a:pt x="25400" y="1304544"/>
                    <a:pt x="25400" y="1311529"/>
                  </a:cubicBezTo>
                  <a:cubicBezTo>
                    <a:pt x="25400" y="2021840"/>
                    <a:pt x="601218" y="2597658"/>
                    <a:pt x="1311529" y="2597658"/>
                  </a:cubicBezTo>
                  <a:cubicBezTo>
                    <a:pt x="2021840" y="2597658"/>
                    <a:pt x="2597658" y="2021840"/>
                    <a:pt x="2597658" y="1311529"/>
                  </a:cubicBezTo>
                  <a:cubicBezTo>
                    <a:pt x="2597658" y="601218"/>
                    <a:pt x="2021840" y="25400"/>
                    <a:pt x="1311529" y="25400"/>
                  </a:cubicBezTo>
                  <a:lnTo>
                    <a:pt x="1311529" y="12700"/>
                  </a:lnTo>
                  <a:lnTo>
                    <a:pt x="1311529" y="25400"/>
                  </a:lnTo>
                  <a:cubicBezTo>
                    <a:pt x="601218" y="25400"/>
                    <a:pt x="25400" y="601218"/>
                    <a:pt x="25400" y="1311529"/>
                  </a:cubicBezTo>
                  <a:close/>
                </a:path>
              </a:pathLst>
            </a:custGeom>
            <a:solidFill>
              <a:srgbClr val="26323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967026" y="684746"/>
            <a:ext cx="2715153" cy="2991904"/>
          </a:xfrm>
          <a:custGeom>
            <a:avLst/>
            <a:gdLst/>
            <a:ahLst/>
            <a:cxnLst/>
            <a:rect r="r" b="b" t="t" l="l"/>
            <a:pathLst>
              <a:path h="2991904" w="2715153">
                <a:moveTo>
                  <a:pt x="0" y="0"/>
                </a:moveTo>
                <a:lnTo>
                  <a:pt x="2715153" y="0"/>
                </a:lnTo>
                <a:lnTo>
                  <a:pt x="2715153" y="2991904"/>
                </a:lnTo>
                <a:lnTo>
                  <a:pt x="0" y="299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1425" y="838050"/>
            <a:ext cx="152251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9581" y="2405330"/>
            <a:ext cx="9255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591">
                <a:solidFill>
                  <a:srgbClr val="37CA59"/>
                </a:solidFill>
                <a:latin typeface="Arimo"/>
                <a:ea typeface="Arimo"/>
                <a:cs typeface="Arimo"/>
                <a:sym typeface="Arimo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3381" y="2586305"/>
            <a:ext cx="1040470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MEXBot's Response and Intent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9581" y="3514725"/>
            <a:ext cx="15206994" cy="529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99"/>
              </a:lnSpc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MEXBot presents responses/a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lert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 to users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via chat int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erface:</a:t>
            </a:r>
          </a:p>
          <a:p>
            <a:pPr algn="just" marL="863598" indent="-431799" lvl="1">
              <a:lnSpc>
                <a:spcPts val="63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Uses </a:t>
            </a:r>
            <a:r>
              <a:rPr lang="en-US" b="true" sz="3999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natural language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and visual cues.</a:t>
            </a:r>
          </a:p>
          <a:p>
            <a:pPr algn="just" marL="863598" indent="-431799" lvl="1">
              <a:lnSpc>
                <a:spcPts val="6399"/>
              </a:lnSpc>
              <a:buFont typeface="Arial"/>
              <a:buChar char="•"/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Uses </a:t>
            </a:r>
            <a:r>
              <a:rPr lang="en-US" b="true" sz="3999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Intent Detection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classifies user queries into two types:</a:t>
            </a:r>
          </a:p>
          <a:p>
            <a:pPr algn="just" marL="1554480" indent="-518160" lvl="2">
              <a:lnSpc>
                <a:spcPts val="5760"/>
              </a:lnSpc>
              <a:buFont typeface="Arial"/>
              <a:buChar char="⚬"/>
            </a:pPr>
            <a:r>
              <a:rPr lang="en-US" b="true" sz="3600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Structured Intent </a:t>
            </a:r>
          </a:p>
          <a:p>
            <a:pPr algn="just" marL="2331720" indent="-582930" lvl="3">
              <a:lnSpc>
                <a:spcPts val="5760"/>
              </a:lnSpc>
              <a:buFont typeface="Arial"/>
              <a:buChar char="￭"/>
            </a:pP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ent to the 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Analytics Engine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for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ata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-d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iv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a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swe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rs. </a:t>
            </a:r>
          </a:p>
          <a:p>
            <a:pPr algn="just" marL="1554480" indent="-518160" lvl="2">
              <a:lnSpc>
                <a:spcPts val="5760"/>
              </a:lnSpc>
              <a:buFont typeface="Arial"/>
              <a:buChar char="⚬"/>
            </a:pPr>
            <a:r>
              <a:rPr lang="en-US" b="true" sz="3600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Open-ended/Semantic Intent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 marL="2331720" indent="-582930" lvl="3">
              <a:lnSpc>
                <a:spcPts val="5760"/>
              </a:lnSpc>
              <a:buFont typeface="Arial"/>
              <a:buChar char="￭"/>
            </a:pP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Sent to the R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G + LLM pipe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l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in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 f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m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re 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comp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le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x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respon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se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0850" y="6099493"/>
            <a:ext cx="558498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("What are my sales this week?")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7128" y="7537768"/>
            <a:ext cx="662249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("How can I improve delivery service?")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4721034" y="6883238"/>
            <a:ext cx="10026446" cy="9786885"/>
          </a:xfrm>
          <a:custGeom>
            <a:avLst/>
            <a:gdLst/>
            <a:ahLst/>
            <a:cxnLst/>
            <a:rect r="r" b="b" t="t" l="l"/>
            <a:pathLst>
              <a:path h="9786885" w="10026446">
                <a:moveTo>
                  <a:pt x="0" y="0"/>
                </a:moveTo>
                <a:lnTo>
                  <a:pt x="10026446" y="0"/>
                </a:lnTo>
                <a:lnTo>
                  <a:pt x="10026446" y="9786884"/>
                </a:lnTo>
                <a:lnTo>
                  <a:pt x="0" y="9786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17126" y="4143375"/>
            <a:ext cx="9442174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2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48681" y="1835835"/>
            <a:ext cx="8750048" cy="6065844"/>
          </a:xfrm>
          <a:custGeom>
            <a:avLst/>
            <a:gdLst/>
            <a:ahLst/>
            <a:cxnLst/>
            <a:rect r="r" b="b" t="t" l="l"/>
            <a:pathLst>
              <a:path h="6065844" w="8750048">
                <a:moveTo>
                  <a:pt x="0" y="0"/>
                </a:moveTo>
                <a:lnTo>
                  <a:pt x="8750048" y="0"/>
                </a:lnTo>
                <a:lnTo>
                  <a:pt x="8750048" y="6065844"/>
                </a:lnTo>
                <a:lnTo>
                  <a:pt x="0" y="6065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3206" y="1596210"/>
            <a:ext cx="6998872" cy="7611842"/>
          </a:xfrm>
          <a:custGeom>
            <a:avLst/>
            <a:gdLst/>
            <a:ahLst/>
            <a:cxnLst/>
            <a:rect r="r" b="b" t="t" l="l"/>
            <a:pathLst>
              <a:path h="7611842" w="6998872">
                <a:moveTo>
                  <a:pt x="0" y="0"/>
                </a:moveTo>
                <a:lnTo>
                  <a:pt x="6998872" y="0"/>
                </a:lnTo>
                <a:lnTo>
                  <a:pt x="6998872" y="7611842"/>
                </a:lnTo>
                <a:lnTo>
                  <a:pt x="0" y="7611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26109" y="-3573451"/>
            <a:ext cx="9693219" cy="8458026"/>
          </a:xfrm>
          <a:custGeom>
            <a:avLst/>
            <a:gdLst/>
            <a:ahLst/>
            <a:cxnLst/>
            <a:rect r="r" b="b" t="t" l="l"/>
            <a:pathLst>
              <a:path h="8458026" w="9693219">
                <a:moveTo>
                  <a:pt x="0" y="0"/>
                </a:moveTo>
                <a:lnTo>
                  <a:pt x="9693220" y="0"/>
                </a:lnTo>
                <a:lnTo>
                  <a:pt x="9693220" y="8458026"/>
                </a:lnTo>
                <a:lnTo>
                  <a:pt x="0" y="8458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819443" y="5445865"/>
            <a:ext cx="9727918" cy="10040635"/>
          </a:xfrm>
          <a:custGeom>
            <a:avLst/>
            <a:gdLst/>
            <a:ahLst/>
            <a:cxnLst/>
            <a:rect r="r" b="b" t="t" l="l"/>
            <a:pathLst>
              <a:path h="10040635" w="9727918">
                <a:moveTo>
                  <a:pt x="0" y="0"/>
                </a:moveTo>
                <a:lnTo>
                  <a:pt x="9727918" y="0"/>
                </a:lnTo>
                <a:lnTo>
                  <a:pt x="9727918" y="10040636"/>
                </a:lnTo>
                <a:lnTo>
                  <a:pt x="0" y="10040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0000" y="4159875"/>
            <a:ext cx="1967250" cy="1967250"/>
            <a:chOff x="0" y="0"/>
            <a:chExt cx="2623000" cy="2623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23058" cy="2623058"/>
            </a:xfrm>
            <a:custGeom>
              <a:avLst/>
              <a:gdLst/>
              <a:ahLst/>
              <a:cxnLst/>
              <a:rect r="r" b="b" t="t" l="l"/>
              <a:pathLst>
                <a:path h="2623058" w="2623058">
                  <a:moveTo>
                    <a:pt x="0" y="1311529"/>
                  </a:moveTo>
                  <a:cubicBezTo>
                    <a:pt x="0" y="587121"/>
                    <a:pt x="587121" y="0"/>
                    <a:pt x="1311529" y="0"/>
                  </a:cubicBezTo>
                  <a:lnTo>
                    <a:pt x="1311529" y="12700"/>
                  </a:lnTo>
                  <a:lnTo>
                    <a:pt x="1311529" y="0"/>
                  </a:lnTo>
                  <a:cubicBezTo>
                    <a:pt x="2035810" y="0"/>
                    <a:pt x="2623058" y="587121"/>
                    <a:pt x="2623058" y="1311529"/>
                  </a:cubicBezTo>
                  <a:lnTo>
                    <a:pt x="2610358" y="1311529"/>
                  </a:lnTo>
                  <a:lnTo>
                    <a:pt x="2623058" y="1311529"/>
                  </a:lnTo>
                  <a:cubicBezTo>
                    <a:pt x="2623058" y="2035810"/>
                    <a:pt x="2035937" y="2623058"/>
                    <a:pt x="1311529" y="2623058"/>
                  </a:cubicBezTo>
                  <a:lnTo>
                    <a:pt x="1311529" y="2610358"/>
                  </a:lnTo>
                  <a:lnTo>
                    <a:pt x="1311529" y="2623058"/>
                  </a:lnTo>
                  <a:cubicBezTo>
                    <a:pt x="587121" y="2623058"/>
                    <a:pt x="0" y="2035810"/>
                    <a:pt x="0" y="1311529"/>
                  </a:cubicBezTo>
                  <a:lnTo>
                    <a:pt x="12700" y="1311529"/>
                  </a:lnTo>
                  <a:lnTo>
                    <a:pt x="25400" y="1311529"/>
                  </a:lnTo>
                  <a:lnTo>
                    <a:pt x="12700" y="1311529"/>
                  </a:lnTo>
                  <a:lnTo>
                    <a:pt x="0" y="1311529"/>
                  </a:lnTo>
                  <a:moveTo>
                    <a:pt x="25400" y="1311529"/>
                  </a:moveTo>
                  <a:cubicBezTo>
                    <a:pt x="25400" y="1318514"/>
                    <a:pt x="19685" y="1324229"/>
                    <a:pt x="12700" y="1324229"/>
                  </a:cubicBezTo>
                  <a:cubicBezTo>
                    <a:pt x="5715" y="1324229"/>
                    <a:pt x="0" y="1318514"/>
                    <a:pt x="0" y="1311529"/>
                  </a:cubicBezTo>
                  <a:cubicBezTo>
                    <a:pt x="0" y="1304544"/>
                    <a:pt x="5715" y="1298829"/>
                    <a:pt x="12700" y="1298829"/>
                  </a:cubicBezTo>
                  <a:cubicBezTo>
                    <a:pt x="19685" y="1298829"/>
                    <a:pt x="25400" y="1304544"/>
                    <a:pt x="25400" y="1311529"/>
                  </a:cubicBezTo>
                  <a:cubicBezTo>
                    <a:pt x="25400" y="2021840"/>
                    <a:pt x="601218" y="2597658"/>
                    <a:pt x="1311529" y="2597658"/>
                  </a:cubicBezTo>
                  <a:cubicBezTo>
                    <a:pt x="2021840" y="2597658"/>
                    <a:pt x="2597658" y="2021840"/>
                    <a:pt x="2597658" y="1311529"/>
                  </a:cubicBezTo>
                  <a:cubicBezTo>
                    <a:pt x="2597658" y="601218"/>
                    <a:pt x="2021840" y="25400"/>
                    <a:pt x="1311529" y="25400"/>
                  </a:cubicBezTo>
                  <a:lnTo>
                    <a:pt x="1311529" y="12700"/>
                  </a:lnTo>
                  <a:lnTo>
                    <a:pt x="1311529" y="25400"/>
                  </a:lnTo>
                  <a:cubicBezTo>
                    <a:pt x="601218" y="25400"/>
                    <a:pt x="25400" y="601218"/>
                    <a:pt x="25400" y="1311529"/>
                  </a:cubicBezTo>
                  <a:close/>
                </a:path>
              </a:pathLst>
            </a:custGeom>
            <a:solidFill>
              <a:srgbClr val="26323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96268" y="4159875"/>
            <a:ext cx="1967250" cy="1967250"/>
            <a:chOff x="0" y="0"/>
            <a:chExt cx="2623000" cy="262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23058" cy="2623058"/>
            </a:xfrm>
            <a:custGeom>
              <a:avLst/>
              <a:gdLst/>
              <a:ahLst/>
              <a:cxnLst/>
              <a:rect r="r" b="b" t="t" l="l"/>
              <a:pathLst>
                <a:path h="2623058" w="2623058">
                  <a:moveTo>
                    <a:pt x="0" y="1311529"/>
                  </a:moveTo>
                  <a:cubicBezTo>
                    <a:pt x="0" y="587121"/>
                    <a:pt x="587121" y="0"/>
                    <a:pt x="1311529" y="0"/>
                  </a:cubicBezTo>
                  <a:lnTo>
                    <a:pt x="1311529" y="12700"/>
                  </a:lnTo>
                  <a:lnTo>
                    <a:pt x="1311529" y="0"/>
                  </a:lnTo>
                  <a:cubicBezTo>
                    <a:pt x="2035810" y="0"/>
                    <a:pt x="2623058" y="587121"/>
                    <a:pt x="2623058" y="1311529"/>
                  </a:cubicBezTo>
                  <a:lnTo>
                    <a:pt x="2610358" y="1311529"/>
                  </a:lnTo>
                  <a:lnTo>
                    <a:pt x="2623058" y="1311529"/>
                  </a:lnTo>
                  <a:cubicBezTo>
                    <a:pt x="2623058" y="2035810"/>
                    <a:pt x="2035937" y="2623058"/>
                    <a:pt x="1311529" y="2623058"/>
                  </a:cubicBezTo>
                  <a:lnTo>
                    <a:pt x="1311529" y="2610358"/>
                  </a:lnTo>
                  <a:lnTo>
                    <a:pt x="1311529" y="2623058"/>
                  </a:lnTo>
                  <a:cubicBezTo>
                    <a:pt x="587121" y="2623058"/>
                    <a:pt x="0" y="2035810"/>
                    <a:pt x="0" y="1311529"/>
                  </a:cubicBezTo>
                  <a:lnTo>
                    <a:pt x="12700" y="1311529"/>
                  </a:lnTo>
                  <a:lnTo>
                    <a:pt x="25400" y="1311529"/>
                  </a:lnTo>
                  <a:lnTo>
                    <a:pt x="12700" y="1311529"/>
                  </a:lnTo>
                  <a:lnTo>
                    <a:pt x="0" y="1311529"/>
                  </a:lnTo>
                  <a:moveTo>
                    <a:pt x="25400" y="1311529"/>
                  </a:moveTo>
                  <a:cubicBezTo>
                    <a:pt x="25400" y="1318514"/>
                    <a:pt x="19685" y="1324229"/>
                    <a:pt x="12700" y="1324229"/>
                  </a:cubicBezTo>
                  <a:cubicBezTo>
                    <a:pt x="5715" y="1324229"/>
                    <a:pt x="0" y="1318514"/>
                    <a:pt x="0" y="1311529"/>
                  </a:cubicBezTo>
                  <a:cubicBezTo>
                    <a:pt x="0" y="1304544"/>
                    <a:pt x="5715" y="1298829"/>
                    <a:pt x="12700" y="1298829"/>
                  </a:cubicBezTo>
                  <a:cubicBezTo>
                    <a:pt x="19685" y="1298829"/>
                    <a:pt x="25400" y="1304544"/>
                    <a:pt x="25400" y="1311529"/>
                  </a:cubicBezTo>
                  <a:cubicBezTo>
                    <a:pt x="25400" y="2021840"/>
                    <a:pt x="601218" y="2597658"/>
                    <a:pt x="1311529" y="2597658"/>
                  </a:cubicBezTo>
                  <a:cubicBezTo>
                    <a:pt x="2021840" y="2597658"/>
                    <a:pt x="2597658" y="2021840"/>
                    <a:pt x="2597658" y="1311529"/>
                  </a:cubicBezTo>
                  <a:cubicBezTo>
                    <a:pt x="2597658" y="601218"/>
                    <a:pt x="2021840" y="25400"/>
                    <a:pt x="1311529" y="25400"/>
                  </a:cubicBezTo>
                  <a:lnTo>
                    <a:pt x="1311529" y="12700"/>
                  </a:lnTo>
                  <a:lnTo>
                    <a:pt x="1311529" y="25400"/>
                  </a:lnTo>
                  <a:cubicBezTo>
                    <a:pt x="601218" y="25400"/>
                    <a:pt x="25400" y="601218"/>
                    <a:pt x="25400" y="1311529"/>
                  </a:cubicBezTo>
                  <a:close/>
                </a:path>
              </a:pathLst>
            </a:custGeom>
            <a:solidFill>
              <a:srgbClr val="26323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076950" y="4234692"/>
            <a:ext cx="518235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Solution Architecture</a:t>
            </a:r>
          </a:p>
          <a:p>
            <a:pPr algn="l">
              <a:lnSpc>
                <a:spcPts val="43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076950" y="4937740"/>
            <a:ext cx="518235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Architecture of the MEX Assistant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1425" y="838050"/>
            <a:ext cx="15225150" cy="107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Table of 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20682" y="4234690"/>
            <a:ext cx="51823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9136" y="4482594"/>
            <a:ext cx="1588950" cy="127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80ED99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20682" y="4937738"/>
            <a:ext cx="518235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Demo of the prototype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85404" y="4482594"/>
            <a:ext cx="1588950" cy="127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80ED99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936283" y="7255550"/>
            <a:ext cx="4351717" cy="3031450"/>
          </a:xfrm>
          <a:custGeom>
            <a:avLst/>
            <a:gdLst/>
            <a:ahLst/>
            <a:cxnLst/>
            <a:rect r="r" b="b" t="t" l="l"/>
            <a:pathLst>
              <a:path h="3031450" w="4351717">
                <a:moveTo>
                  <a:pt x="0" y="0"/>
                </a:moveTo>
                <a:lnTo>
                  <a:pt x="4351717" y="0"/>
                </a:lnTo>
                <a:lnTo>
                  <a:pt x="4351717" y="3031450"/>
                </a:lnTo>
                <a:lnTo>
                  <a:pt x="0" y="3031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4988" y="-534111"/>
            <a:ext cx="12813831" cy="11177038"/>
          </a:xfrm>
          <a:custGeom>
            <a:avLst/>
            <a:gdLst/>
            <a:ahLst/>
            <a:cxnLst/>
            <a:rect r="r" b="b" t="t" l="l"/>
            <a:pathLst>
              <a:path h="11177038" w="12813831">
                <a:moveTo>
                  <a:pt x="0" y="0"/>
                </a:moveTo>
                <a:lnTo>
                  <a:pt x="12813830" y="0"/>
                </a:lnTo>
                <a:lnTo>
                  <a:pt x="12813830" y="11177038"/>
                </a:lnTo>
                <a:lnTo>
                  <a:pt x="0" y="1117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0002" y="8862950"/>
            <a:ext cx="15408300" cy="526336"/>
            <a:chOff x="0" y="0"/>
            <a:chExt cx="20544400" cy="7017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27"/>
              <a:ext cx="20544282" cy="701675"/>
            </a:xfrm>
            <a:custGeom>
              <a:avLst/>
              <a:gdLst/>
              <a:ahLst/>
              <a:cxnLst/>
              <a:rect r="r" b="b" t="t" l="l"/>
              <a:pathLst>
                <a:path h="701675" w="20544282">
                  <a:moveTo>
                    <a:pt x="10272141" y="0"/>
                  </a:moveTo>
                  <a:cubicBezTo>
                    <a:pt x="4597908" y="0"/>
                    <a:pt x="0" y="158623"/>
                    <a:pt x="0" y="352044"/>
                  </a:cubicBezTo>
                  <a:cubicBezTo>
                    <a:pt x="0" y="545465"/>
                    <a:pt x="4597908" y="701675"/>
                    <a:pt x="10272141" y="701675"/>
                  </a:cubicBezTo>
                  <a:cubicBezTo>
                    <a:pt x="15946374" y="701675"/>
                    <a:pt x="20544282" y="545465"/>
                    <a:pt x="20544282" y="352044"/>
                  </a:cubicBezTo>
                  <a:cubicBezTo>
                    <a:pt x="20544282" y="158623"/>
                    <a:pt x="15946501" y="0"/>
                    <a:pt x="10272141" y="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992525" y="3447504"/>
            <a:ext cx="8302950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8"/>
              </a:lnSpc>
            </a:pPr>
            <a:r>
              <a:rPr lang="en-US" sz="14798">
                <a:solidFill>
                  <a:srgbClr val="80ED99"/>
                </a:solidFill>
                <a:latin typeface="Arimo"/>
                <a:ea typeface="Arimo"/>
                <a:cs typeface="Arimo"/>
                <a:sym typeface="Arimo"/>
              </a:rPr>
              <a:t>Demo</a:t>
            </a:r>
          </a:p>
          <a:p>
            <a:pPr algn="l">
              <a:lnSpc>
                <a:spcPts val="115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189828" y="1368942"/>
            <a:ext cx="3083194" cy="7729000"/>
          </a:xfrm>
          <a:custGeom>
            <a:avLst/>
            <a:gdLst/>
            <a:ahLst/>
            <a:cxnLst/>
            <a:rect r="r" b="b" t="t" l="l"/>
            <a:pathLst>
              <a:path h="7729000" w="3083194">
                <a:moveTo>
                  <a:pt x="0" y="0"/>
                </a:moveTo>
                <a:lnTo>
                  <a:pt x="3083194" y="0"/>
                </a:lnTo>
                <a:lnTo>
                  <a:pt x="3083194" y="7729000"/>
                </a:lnTo>
                <a:lnTo>
                  <a:pt x="0" y="7729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002" y="2249504"/>
            <a:ext cx="5855760" cy="7469383"/>
          </a:xfrm>
          <a:custGeom>
            <a:avLst/>
            <a:gdLst/>
            <a:ahLst/>
            <a:cxnLst/>
            <a:rect r="r" b="b" t="t" l="l"/>
            <a:pathLst>
              <a:path h="7469383" w="5855760">
                <a:moveTo>
                  <a:pt x="0" y="0"/>
                </a:moveTo>
                <a:lnTo>
                  <a:pt x="5855760" y="0"/>
                </a:lnTo>
                <a:lnTo>
                  <a:pt x="5855760" y="7469383"/>
                </a:lnTo>
                <a:lnTo>
                  <a:pt x="0" y="7469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28775" y="7341733"/>
            <a:ext cx="8098534" cy="5954130"/>
          </a:xfrm>
          <a:custGeom>
            <a:avLst/>
            <a:gdLst/>
            <a:ahLst/>
            <a:cxnLst/>
            <a:rect r="r" b="b" t="t" l="l"/>
            <a:pathLst>
              <a:path h="5954130" w="8098534">
                <a:moveTo>
                  <a:pt x="0" y="0"/>
                </a:moveTo>
                <a:lnTo>
                  <a:pt x="8098534" y="0"/>
                </a:lnTo>
                <a:lnTo>
                  <a:pt x="8098534" y="5954130"/>
                </a:lnTo>
                <a:lnTo>
                  <a:pt x="0" y="595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7900" y="6024222"/>
            <a:ext cx="6641400" cy="544800"/>
            <a:chOff x="0" y="0"/>
            <a:chExt cx="8855200" cy="72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55202" cy="726440"/>
            </a:xfrm>
            <a:custGeom>
              <a:avLst/>
              <a:gdLst/>
              <a:ahLst/>
              <a:cxnLst/>
              <a:rect r="r" b="b" t="t" l="l"/>
              <a:pathLst>
                <a:path h="726440" w="8855202">
                  <a:moveTo>
                    <a:pt x="8855202" y="363220"/>
                  </a:moveTo>
                  <a:cubicBezTo>
                    <a:pt x="8855202" y="162687"/>
                    <a:pt x="8692642" y="0"/>
                    <a:pt x="8491982" y="0"/>
                  </a:cubicBezTo>
                  <a:lnTo>
                    <a:pt x="363220" y="0"/>
                  </a:lnTo>
                  <a:cubicBezTo>
                    <a:pt x="162560" y="0"/>
                    <a:pt x="0" y="162560"/>
                    <a:pt x="0" y="363220"/>
                  </a:cubicBezTo>
                  <a:cubicBezTo>
                    <a:pt x="0" y="563880"/>
                    <a:pt x="162560" y="726440"/>
                    <a:pt x="363220" y="726440"/>
                  </a:cubicBezTo>
                  <a:lnTo>
                    <a:pt x="8491982" y="726440"/>
                  </a:lnTo>
                  <a:cubicBezTo>
                    <a:pt x="8692514" y="726440"/>
                    <a:pt x="8855201" y="563880"/>
                    <a:pt x="8855201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189749" y="2352675"/>
            <a:ext cx="9188293" cy="553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sz="120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Solution Architecture</a:t>
            </a:r>
          </a:p>
          <a:p>
            <a:pPr algn="r">
              <a:lnSpc>
                <a:spcPts val="144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19838" y="1340732"/>
            <a:ext cx="6880659" cy="8398486"/>
          </a:xfrm>
          <a:custGeom>
            <a:avLst/>
            <a:gdLst/>
            <a:ahLst/>
            <a:cxnLst/>
            <a:rect r="r" b="b" t="t" l="l"/>
            <a:pathLst>
              <a:path h="8398486" w="6880659">
                <a:moveTo>
                  <a:pt x="0" y="0"/>
                </a:moveTo>
                <a:lnTo>
                  <a:pt x="6880659" y="0"/>
                </a:lnTo>
                <a:lnTo>
                  <a:pt x="6880659" y="8398486"/>
                </a:lnTo>
                <a:lnTo>
                  <a:pt x="0" y="839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57058" y="2145033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238747" y="2417433"/>
            <a:ext cx="9927390" cy="10855894"/>
          </a:xfrm>
          <a:custGeom>
            <a:avLst/>
            <a:gdLst/>
            <a:ahLst/>
            <a:cxnLst/>
            <a:rect r="r" b="b" t="t" l="l"/>
            <a:pathLst>
              <a:path h="10855894" w="9927390">
                <a:moveTo>
                  <a:pt x="0" y="0"/>
                </a:moveTo>
                <a:lnTo>
                  <a:pt x="9927390" y="0"/>
                </a:lnTo>
                <a:lnTo>
                  <a:pt x="9927390" y="10855894"/>
                </a:lnTo>
                <a:lnTo>
                  <a:pt x="0" y="10855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377" y="0"/>
            <a:ext cx="11336328" cy="10150737"/>
          </a:xfrm>
          <a:custGeom>
            <a:avLst/>
            <a:gdLst/>
            <a:ahLst/>
            <a:cxnLst/>
            <a:rect r="r" b="b" t="t" l="l"/>
            <a:pathLst>
              <a:path h="10150737" w="11336328">
                <a:moveTo>
                  <a:pt x="0" y="0"/>
                </a:moveTo>
                <a:lnTo>
                  <a:pt x="11336328" y="0"/>
                </a:lnTo>
                <a:lnTo>
                  <a:pt x="11336328" y="10150737"/>
                </a:lnTo>
                <a:lnTo>
                  <a:pt x="0" y="1015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68486" y="445758"/>
            <a:ext cx="15225150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Architecture</a:t>
            </a:r>
          </a:p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11340" y="3095347"/>
            <a:ext cx="6346370" cy="785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Stores data.</a:t>
            </a:r>
          </a:p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Prompt o</a:t>
            </a: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ptimizes user queries.</a:t>
            </a:r>
          </a:p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User asks question to MEXBot.</a:t>
            </a:r>
          </a:p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Searches relevant info from the data.</a:t>
            </a:r>
          </a:p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Returns top relevant document.</a:t>
            </a:r>
          </a:p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LLM generates the answer.</a:t>
            </a:r>
          </a:p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MEXBot replies answer to user.</a:t>
            </a:r>
          </a:p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onitors and analyzes data.</a:t>
            </a:r>
          </a:p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Sends alerts if triggered.</a:t>
            </a:r>
          </a:p>
          <a:p>
            <a:pPr algn="l"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Alerts sent to MEXBot.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685657" y="-3387687"/>
            <a:ext cx="8098534" cy="5954130"/>
          </a:xfrm>
          <a:custGeom>
            <a:avLst/>
            <a:gdLst/>
            <a:ahLst/>
            <a:cxnLst/>
            <a:rect r="r" b="b" t="t" l="l"/>
            <a:pathLst>
              <a:path h="5954130" w="8098534">
                <a:moveTo>
                  <a:pt x="0" y="0"/>
                </a:moveTo>
                <a:lnTo>
                  <a:pt x="8098534" y="0"/>
                </a:lnTo>
                <a:lnTo>
                  <a:pt x="8098534" y="5954130"/>
                </a:lnTo>
                <a:lnTo>
                  <a:pt x="0" y="595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38378" y="3044595"/>
            <a:ext cx="2802510" cy="2802510"/>
            <a:chOff x="0" y="0"/>
            <a:chExt cx="3736680" cy="373668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736680" cy="3736680"/>
              <a:chOff x="0" y="0"/>
              <a:chExt cx="2623000" cy="2623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23058" cy="2623058"/>
              </a:xfrm>
              <a:custGeom>
                <a:avLst/>
                <a:gdLst/>
                <a:ahLst/>
                <a:cxnLst/>
                <a:rect r="r" b="b" t="t" l="l"/>
                <a:pathLst>
                  <a:path h="2623058" w="2623058">
                    <a:moveTo>
                      <a:pt x="0" y="1311529"/>
                    </a:moveTo>
                    <a:cubicBezTo>
                      <a:pt x="0" y="587121"/>
                      <a:pt x="587121" y="0"/>
                      <a:pt x="1311529" y="0"/>
                    </a:cubicBezTo>
                    <a:lnTo>
                      <a:pt x="1311529" y="12700"/>
                    </a:lnTo>
                    <a:lnTo>
                      <a:pt x="1311529" y="0"/>
                    </a:lnTo>
                    <a:cubicBezTo>
                      <a:pt x="2035810" y="0"/>
                      <a:pt x="2623058" y="587121"/>
                      <a:pt x="2623058" y="1311529"/>
                    </a:cubicBezTo>
                    <a:lnTo>
                      <a:pt x="2610358" y="1311529"/>
                    </a:lnTo>
                    <a:lnTo>
                      <a:pt x="2623058" y="1311529"/>
                    </a:lnTo>
                    <a:cubicBezTo>
                      <a:pt x="2623058" y="2035810"/>
                      <a:pt x="2035937" y="2623058"/>
                      <a:pt x="1311529" y="2623058"/>
                    </a:cubicBezTo>
                    <a:lnTo>
                      <a:pt x="1311529" y="2610358"/>
                    </a:lnTo>
                    <a:lnTo>
                      <a:pt x="1311529" y="2623058"/>
                    </a:lnTo>
                    <a:cubicBezTo>
                      <a:pt x="587121" y="2623058"/>
                      <a:pt x="0" y="2035810"/>
                      <a:pt x="0" y="1311529"/>
                    </a:cubicBezTo>
                    <a:lnTo>
                      <a:pt x="12700" y="1311529"/>
                    </a:lnTo>
                    <a:lnTo>
                      <a:pt x="25400" y="1311529"/>
                    </a:lnTo>
                    <a:lnTo>
                      <a:pt x="12700" y="1311529"/>
                    </a:lnTo>
                    <a:lnTo>
                      <a:pt x="0" y="1311529"/>
                    </a:lnTo>
                    <a:moveTo>
                      <a:pt x="25400" y="1311529"/>
                    </a:moveTo>
                    <a:cubicBezTo>
                      <a:pt x="25400" y="1318514"/>
                      <a:pt x="19685" y="1324229"/>
                      <a:pt x="12700" y="1324229"/>
                    </a:cubicBezTo>
                    <a:cubicBezTo>
                      <a:pt x="5715" y="1324229"/>
                      <a:pt x="0" y="1318514"/>
                      <a:pt x="0" y="1311529"/>
                    </a:cubicBezTo>
                    <a:cubicBezTo>
                      <a:pt x="0" y="1304544"/>
                      <a:pt x="5715" y="1298829"/>
                      <a:pt x="12700" y="1298829"/>
                    </a:cubicBezTo>
                    <a:cubicBezTo>
                      <a:pt x="19685" y="1298829"/>
                      <a:pt x="25400" y="1304544"/>
                      <a:pt x="25400" y="1311529"/>
                    </a:cubicBezTo>
                    <a:cubicBezTo>
                      <a:pt x="25400" y="2021840"/>
                      <a:pt x="601218" y="2597658"/>
                      <a:pt x="1311529" y="2597658"/>
                    </a:cubicBezTo>
                    <a:cubicBezTo>
                      <a:pt x="2021840" y="2597658"/>
                      <a:pt x="2597658" y="2021840"/>
                      <a:pt x="2597658" y="1311529"/>
                    </a:cubicBezTo>
                    <a:cubicBezTo>
                      <a:pt x="2597658" y="601218"/>
                      <a:pt x="2021840" y="25400"/>
                      <a:pt x="1311529" y="25400"/>
                    </a:cubicBezTo>
                    <a:lnTo>
                      <a:pt x="1311529" y="12700"/>
                    </a:lnTo>
                    <a:lnTo>
                      <a:pt x="1311529" y="25400"/>
                    </a:lnTo>
                    <a:cubicBezTo>
                      <a:pt x="601218" y="25400"/>
                      <a:pt x="25400" y="601218"/>
                      <a:pt x="25400" y="1311529"/>
                    </a:cubicBezTo>
                    <a:close/>
                  </a:path>
                </a:pathLst>
              </a:custGeom>
              <a:solidFill>
                <a:srgbClr val="263238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797825" y="796735"/>
              <a:ext cx="2140942" cy="2143256"/>
            </a:xfrm>
            <a:custGeom>
              <a:avLst/>
              <a:gdLst/>
              <a:ahLst/>
              <a:cxnLst/>
              <a:rect r="r" b="b" t="t" l="l"/>
              <a:pathLst>
                <a:path h="2143256" w="2140942">
                  <a:moveTo>
                    <a:pt x="0" y="0"/>
                  </a:moveTo>
                  <a:lnTo>
                    <a:pt x="2140943" y="0"/>
                  </a:lnTo>
                  <a:lnTo>
                    <a:pt x="2140943" y="2143256"/>
                  </a:lnTo>
                  <a:lnTo>
                    <a:pt x="0" y="2143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75378" y="3044595"/>
            <a:ext cx="2802510" cy="2802510"/>
            <a:chOff x="0" y="0"/>
            <a:chExt cx="3736680" cy="373668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736680" cy="3736680"/>
              <a:chOff x="0" y="0"/>
              <a:chExt cx="2623000" cy="2623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23058" cy="2623058"/>
              </a:xfrm>
              <a:custGeom>
                <a:avLst/>
                <a:gdLst/>
                <a:ahLst/>
                <a:cxnLst/>
                <a:rect r="r" b="b" t="t" l="l"/>
                <a:pathLst>
                  <a:path h="2623058" w="2623058">
                    <a:moveTo>
                      <a:pt x="0" y="1311529"/>
                    </a:moveTo>
                    <a:cubicBezTo>
                      <a:pt x="0" y="587121"/>
                      <a:pt x="587121" y="0"/>
                      <a:pt x="1311529" y="0"/>
                    </a:cubicBezTo>
                    <a:lnTo>
                      <a:pt x="1311529" y="12700"/>
                    </a:lnTo>
                    <a:lnTo>
                      <a:pt x="1311529" y="0"/>
                    </a:lnTo>
                    <a:cubicBezTo>
                      <a:pt x="2035810" y="0"/>
                      <a:pt x="2623058" y="587121"/>
                      <a:pt x="2623058" y="1311529"/>
                    </a:cubicBezTo>
                    <a:lnTo>
                      <a:pt x="2610358" y="1311529"/>
                    </a:lnTo>
                    <a:lnTo>
                      <a:pt x="2623058" y="1311529"/>
                    </a:lnTo>
                    <a:cubicBezTo>
                      <a:pt x="2623058" y="2035810"/>
                      <a:pt x="2035937" y="2623058"/>
                      <a:pt x="1311529" y="2623058"/>
                    </a:cubicBezTo>
                    <a:lnTo>
                      <a:pt x="1311529" y="2610358"/>
                    </a:lnTo>
                    <a:lnTo>
                      <a:pt x="1311529" y="2623058"/>
                    </a:lnTo>
                    <a:cubicBezTo>
                      <a:pt x="587121" y="2623058"/>
                      <a:pt x="0" y="2035810"/>
                      <a:pt x="0" y="1311529"/>
                    </a:cubicBezTo>
                    <a:lnTo>
                      <a:pt x="12700" y="1311529"/>
                    </a:lnTo>
                    <a:lnTo>
                      <a:pt x="25400" y="1311529"/>
                    </a:lnTo>
                    <a:lnTo>
                      <a:pt x="12700" y="1311529"/>
                    </a:lnTo>
                    <a:lnTo>
                      <a:pt x="0" y="1311529"/>
                    </a:lnTo>
                    <a:moveTo>
                      <a:pt x="25400" y="1311529"/>
                    </a:moveTo>
                    <a:cubicBezTo>
                      <a:pt x="25400" y="1318514"/>
                      <a:pt x="19685" y="1324229"/>
                      <a:pt x="12700" y="1324229"/>
                    </a:cubicBezTo>
                    <a:cubicBezTo>
                      <a:pt x="5715" y="1324229"/>
                      <a:pt x="0" y="1318514"/>
                      <a:pt x="0" y="1311529"/>
                    </a:cubicBezTo>
                    <a:cubicBezTo>
                      <a:pt x="0" y="1304544"/>
                      <a:pt x="5715" y="1298829"/>
                      <a:pt x="12700" y="1298829"/>
                    </a:cubicBezTo>
                    <a:cubicBezTo>
                      <a:pt x="19685" y="1298829"/>
                      <a:pt x="25400" y="1304544"/>
                      <a:pt x="25400" y="1311529"/>
                    </a:cubicBezTo>
                    <a:cubicBezTo>
                      <a:pt x="25400" y="2021840"/>
                      <a:pt x="601218" y="2597658"/>
                      <a:pt x="1311529" y="2597658"/>
                    </a:cubicBezTo>
                    <a:cubicBezTo>
                      <a:pt x="2021840" y="2597658"/>
                      <a:pt x="2597658" y="2021840"/>
                      <a:pt x="2597658" y="1311529"/>
                    </a:cubicBezTo>
                    <a:cubicBezTo>
                      <a:pt x="2597658" y="601218"/>
                      <a:pt x="2021840" y="25400"/>
                      <a:pt x="1311529" y="25400"/>
                    </a:cubicBezTo>
                    <a:lnTo>
                      <a:pt x="1311529" y="12700"/>
                    </a:lnTo>
                    <a:lnTo>
                      <a:pt x="1311529" y="25400"/>
                    </a:lnTo>
                    <a:cubicBezTo>
                      <a:pt x="601218" y="25400"/>
                      <a:pt x="25400" y="601218"/>
                      <a:pt x="25400" y="1311529"/>
                    </a:cubicBezTo>
                    <a:close/>
                  </a:path>
                </a:pathLst>
              </a:custGeom>
              <a:solidFill>
                <a:srgbClr val="263238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703362" y="1079079"/>
              <a:ext cx="2329907" cy="1578525"/>
            </a:xfrm>
            <a:custGeom>
              <a:avLst/>
              <a:gdLst/>
              <a:ahLst/>
              <a:cxnLst/>
              <a:rect r="r" b="b" t="t" l="l"/>
              <a:pathLst>
                <a:path h="1578525" w="2329907">
                  <a:moveTo>
                    <a:pt x="0" y="0"/>
                  </a:moveTo>
                  <a:lnTo>
                    <a:pt x="2329907" y="0"/>
                  </a:lnTo>
                  <a:lnTo>
                    <a:pt x="2329907" y="1578525"/>
                  </a:lnTo>
                  <a:lnTo>
                    <a:pt x="0" y="157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31425" y="838050"/>
            <a:ext cx="15225150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Tech</a:t>
            </a: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nical Infrastructure</a:t>
            </a:r>
          </a:p>
          <a:p>
            <a:pPr algn="l">
              <a:lnSpc>
                <a:spcPts val="768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882458" y="6062925"/>
            <a:ext cx="45883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Concept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29135" y="7005900"/>
            <a:ext cx="5294996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MEXBot's Intelligent Query Handling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45458" y="6062925"/>
            <a:ext cx="45883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Concept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20401" y="7005900"/>
            <a:ext cx="523846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Back</a:t>
            </a:r>
            <a:r>
              <a:rPr lang="en-US" sz="36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end services and APIs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841" y="-813575"/>
            <a:ext cx="14022984" cy="10306152"/>
          </a:xfrm>
          <a:custGeom>
            <a:avLst/>
            <a:gdLst/>
            <a:ahLst/>
            <a:cxnLst/>
            <a:rect r="r" b="b" t="t" l="l"/>
            <a:pathLst>
              <a:path h="10306152" w="14022984">
                <a:moveTo>
                  <a:pt x="0" y="0"/>
                </a:moveTo>
                <a:lnTo>
                  <a:pt x="14022984" y="0"/>
                </a:lnTo>
                <a:lnTo>
                  <a:pt x="14022984" y="10306152"/>
                </a:lnTo>
                <a:lnTo>
                  <a:pt x="0" y="1030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17400" y="4195264"/>
            <a:ext cx="6641400" cy="544800"/>
            <a:chOff x="0" y="0"/>
            <a:chExt cx="8855200" cy="72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55201" cy="726440"/>
            </a:xfrm>
            <a:custGeom>
              <a:avLst/>
              <a:gdLst/>
              <a:ahLst/>
              <a:cxnLst/>
              <a:rect r="r" b="b" t="t" l="l"/>
              <a:pathLst>
                <a:path h="726440" w="885520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8491982" y="0"/>
                  </a:lnTo>
                  <a:cubicBezTo>
                    <a:pt x="8692514" y="0"/>
                    <a:pt x="8855201" y="162560"/>
                    <a:pt x="8855201" y="363220"/>
                  </a:cubicBezTo>
                  <a:cubicBezTo>
                    <a:pt x="8855201" y="563880"/>
                    <a:pt x="8692642" y="726440"/>
                    <a:pt x="8491982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108825" y="3389995"/>
            <a:ext cx="7549350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1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1214" y="4995706"/>
            <a:ext cx="964578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MEXBot</a:t>
            </a: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 respond intelligently to user queries using datasets through two methods: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263238"/>
                </a:solidFill>
                <a:latin typeface="Poppins Bold"/>
                <a:ea typeface="Poppins Bold"/>
                <a:cs typeface="Poppins Bold"/>
                <a:sym typeface="Poppins Bold"/>
              </a:rPr>
              <a:t>Retriever-Augmented Generation (RAG) 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263238"/>
                </a:solidFill>
                <a:latin typeface="Poppins Bold"/>
                <a:ea typeface="Poppins Bold"/>
                <a:cs typeface="Poppins Bold"/>
                <a:sym typeface="Poppins Bold"/>
              </a:rPr>
              <a:t>Large Language Model (LLM) </a:t>
            </a:r>
          </a:p>
          <a:p>
            <a:pPr algn="l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841" y="-813575"/>
            <a:ext cx="14022984" cy="10306152"/>
          </a:xfrm>
          <a:custGeom>
            <a:avLst/>
            <a:gdLst/>
            <a:ahLst/>
            <a:cxnLst/>
            <a:rect r="r" b="b" t="t" l="l"/>
            <a:pathLst>
              <a:path h="10306152" w="14022984">
                <a:moveTo>
                  <a:pt x="0" y="0"/>
                </a:moveTo>
                <a:lnTo>
                  <a:pt x="14022984" y="0"/>
                </a:lnTo>
                <a:lnTo>
                  <a:pt x="14022984" y="10306152"/>
                </a:lnTo>
                <a:lnTo>
                  <a:pt x="0" y="1030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17400" y="4195264"/>
            <a:ext cx="6641400" cy="544800"/>
            <a:chOff x="0" y="0"/>
            <a:chExt cx="8855200" cy="72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55201" cy="726440"/>
            </a:xfrm>
            <a:custGeom>
              <a:avLst/>
              <a:gdLst/>
              <a:ahLst/>
              <a:cxnLst/>
              <a:rect r="r" b="b" t="t" l="l"/>
              <a:pathLst>
                <a:path h="726440" w="885520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8491982" y="0"/>
                  </a:lnTo>
                  <a:cubicBezTo>
                    <a:pt x="8692514" y="0"/>
                    <a:pt x="8855201" y="162560"/>
                    <a:pt x="8855201" y="363220"/>
                  </a:cubicBezTo>
                  <a:cubicBezTo>
                    <a:pt x="8855201" y="563880"/>
                    <a:pt x="8692642" y="726440"/>
                    <a:pt x="8491982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108825" y="3389995"/>
            <a:ext cx="7549350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2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5210" y="5114925"/>
            <a:ext cx="964578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Back</a:t>
            </a: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end services a</a:t>
            </a: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nd A</a:t>
            </a: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PIs</a:t>
            </a: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 u</a:t>
            </a: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2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ed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263238"/>
                </a:solidFill>
                <a:latin typeface="Poppins Bold"/>
                <a:ea typeface="Poppins Bold"/>
                <a:cs typeface="Poppins Bold"/>
                <a:sym typeface="Poppins Bold"/>
              </a:rPr>
              <a:t>10 steps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0000" y="1455600"/>
            <a:ext cx="11556000" cy="544800"/>
            <a:chOff x="0" y="0"/>
            <a:chExt cx="15408000" cy="72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8021" cy="726440"/>
            </a:xfrm>
            <a:custGeom>
              <a:avLst/>
              <a:gdLst/>
              <a:ahLst/>
              <a:cxnLst/>
              <a:rect r="r" b="b" t="t" l="l"/>
              <a:pathLst>
                <a:path h="726440" w="15408021">
                  <a:moveTo>
                    <a:pt x="0" y="363220"/>
                  </a:moveTo>
                  <a:cubicBezTo>
                    <a:pt x="0" y="162560"/>
                    <a:pt x="162560" y="0"/>
                    <a:pt x="363220" y="0"/>
                  </a:cubicBezTo>
                  <a:lnTo>
                    <a:pt x="15044801" y="0"/>
                  </a:lnTo>
                  <a:cubicBezTo>
                    <a:pt x="15245335" y="0"/>
                    <a:pt x="15408021" y="162560"/>
                    <a:pt x="15408021" y="363220"/>
                  </a:cubicBezTo>
                  <a:cubicBezTo>
                    <a:pt x="15408021" y="563880"/>
                    <a:pt x="15245462" y="726440"/>
                    <a:pt x="15044801" y="726440"/>
                  </a:cubicBezTo>
                  <a:lnTo>
                    <a:pt x="363220" y="726440"/>
                  </a:lnTo>
                  <a:cubicBezTo>
                    <a:pt x="162560" y="726440"/>
                    <a:pt x="0" y="563753"/>
                    <a:pt x="0" y="363220"/>
                  </a:cubicBezTo>
                  <a:close/>
                </a:path>
              </a:pathLst>
            </a:custGeom>
            <a:solidFill>
              <a:srgbClr val="C7F9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967026" y="-3374408"/>
            <a:ext cx="7114112" cy="8908817"/>
          </a:xfrm>
          <a:custGeom>
            <a:avLst/>
            <a:gdLst/>
            <a:ahLst/>
            <a:cxnLst/>
            <a:rect r="r" b="b" t="t" l="l"/>
            <a:pathLst>
              <a:path h="8908817" w="7114112">
                <a:moveTo>
                  <a:pt x="0" y="0"/>
                </a:moveTo>
                <a:lnTo>
                  <a:pt x="7114112" y="0"/>
                </a:lnTo>
                <a:lnTo>
                  <a:pt x="7114112" y="8908818"/>
                </a:lnTo>
                <a:lnTo>
                  <a:pt x="0" y="890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21034" y="6883238"/>
            <a:ext cx="10026446" cy="9786885"/>
          </a:xfrm>
          <a:custGeom>
            <a:avLst/>
            <a:gdLst/>
            <a:ahLst/>
            <a:cxnLst/>
            <a:rect r="r" b="b" t="t" l="l"/>
            <a:pathLst>
              <a:path h="9786885" w="10026446">
                <a:moveTo>
                  <a:pt x="0" y="0"/>
                </a:moveTo>
                <a:lnTo>
                  <a:pt x="10026446" y="0"/>
                </a:lnTo>
                <a:lnTo>
                  <a:pt x="10026446" y="9786884"/>
                </a:lnTo>
                <a:lnTo>
                  <a:pt x="0" y="9786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9536" y="4542169"/>
            <a:ext cx="7214077" cy="7654193"/>
          </a:xfrm>
          <a:custGeom>
            <a:avLst/>
            <a:gdLst/>
            <a:ahLst/>
            <a:cxnLst/>
            <a:rect r="r" b="b" t="t" l="l"/>
            <a:pathLst>
              <a:path h="7654193" w="7214077">
                <a:moveTo>
                  <a:pt x="0" y="0"/>
                </a:moveTo>
                <a:lnTo>
                  <a:pt x="7214078" y="0"/>
                </a:lnTo>
                <a:lnTo>
                  <a:pt x="7214078" y="7654194"/>
                </a:lnTo>
                <a:lnTo>
                  <a:pt x="0" y="7654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2333" y="6116742"/>
            <a:ext cx="10583103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b="true" sz="3600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Structured 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data is used by the </a:t>
            </a:r>
            <a:r>
              <a:rPr lang="en-US" b="true" sz="3600" i="true">
                <a:solidFill>
                  <a:srgbClr val="263238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Analytics Engine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b="true" sz="3600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Unstructured 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text is converted into vectors using 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an embedding model and stored in the </a:t>
            </a:r>
            <a:r>
              <a:rPr lang="en-US" b="true" sz="3600" i="true">
                <a:solidFill>
                  <a:srgbClr val="263238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RAG vector</a:t>
            </a:r>
            <a:r>
              <a:rPr lang="en-US" sz="3600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 store for semantic retrieval.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40000" y="2452184"/>
            <a:ext cx="1145850" cy="1145850"/>
            <a:chOff x="0" y="0"/>
            <a:chExt cx="1527800" cy="15278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527800" cy="1527800"/>
              <a:chOff x="0" y="0"/>
              <a:chExt cx="2623000" cy="2623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23058" cy="2623058"/>
              </a:xfrm>
              <a:custGeom>
                <a:avLst/>
                <a:gdLst/>
                <a:ahLst/>
                <a:cxnLst/>
                <a:rect r="r" b="b" t="t" l="l"/>
                <a:pathLst>
                  <a:path h="2623058" w="2623058">
                    <a:moveTo>
                      <a:pt x="0" y="1311529"/>
                    </a:moveTo>
                    <a:cubicBezTo>
                      <a:pt x="0" y="587121"/>
                      <a:pt x="587121" y="0"/>
                      <a:pt x="1311529" y="0"/>
                    </a:cubicBezTo>
                    <a:lnTo>
                      <a:pt x="1311529" y="12700"/>
                    </a:lnTo>
                    <a:lnTo>
                      <a:pt x="1311529" y="0"/>
                    </a:lnTo>
                    <a:cubicBezTo>
                      <a:pt x="2035810" y="0"/>
                      <a:pt x="2623058" y="587121"/>
                      <a:pt x="2623058" y="1311529"/>
                    </a:cubicBezTo>
                    <a:lnTo>
                      <a:pt x="2610358" y="1311529"/>
                    </a:lnTo>
                    <a:lnTo>
                      <a:pt x="2623058" y="1311529"/>
                    </a:lnTo>
                    <a:cubicBezTo>
                      <a:pt x="2623058" y="2035810"/>
                      <a:pt x="2035937" y="2623058"/>
                      <a:pt x="1311529" y="2623058"/>
                    </a:cubicBezTo>
                    <a:lnTo>
                      <a:pt x="1311529" y="2610358"/>
                    </a:lnTo>
                    <a:lnTo>
                      <a:pt x="1311529" y="2623058"/>
                    </a:lnTo>
                    <a:cubicBezTo>
                      <a:pt x="587121" y="2623058"/>
                      <a:pt x="0" y="2035810"/>
                      <a:pt x="0" y="1311529"/>
                    </a:cubicBezTo>
                    <a:lnTo>
                      <a:pt x="12700" y="1311529"/>
                    </a:lnTo>
                    <a:lnTo>
                      <a:pt x="25400" y="1311529"/>
                    </a:lnTo>
                    <a:lnTo>
                      <a:pt x="12700" y="1311529"/>
                    </a:lnTo>
                    <a:lnTo>
                      <a:pt x="0" y="1311529"/>
                    </a:lnTo>
                    <a:moveTo>
                      <a:pt x="25400" y="1311529"/>
                    </a:moveTo>
                    <a:cubicBezTo>
                      <a:pt x="25400" y="1318514"/>
                      <a:pt x="19685" y="1324229"/>
                      <a:pt x="12700" y="1324229"/>
                    </a:cubicBezTo>
                    <a:cubicBezTo>
                      <a:pt x="5715" y="1324229"/>
                      <a:pt x="0" y="1318514"/>
                      <a:pt x="0" y="1311529"/>
                    </a:cubicBezTo>
                    <a:cubicBezTo>
                      <a:pt x="0" y="1304544"/>
                      <a:pt x="5715" y="1298829"/>
                      <a:pt x="12700" y="1298829"/>
                    </a:cubicBezTo>
                    <a:cubicBezTo>
                      <a:pt x="19685" y="1298829"/>
                      <a:pt x="25400" y="1304544"/>
                      <a:pt x="25400" y="1311529"/>
                    </a:cubicBezTo>
                    <a:cubicBezTo>
                      <a:pt x="25400" y="2021840"/>
                      <a:pt x="601218" y="2597658"/>
                      <a:pt x="1311529" y="2597658"/>
                    </a:cubicBezTo>
                    <a:cubicBezTo>
                      <a:pt x="2021840" y="2597658"/>
                      <a:pt x="2597658" y="2021840"/>
                      <a:pt x="2597658" y="1311529"/>
                    </a:cubicBezTo>
                    <a:cubicBezTo>
                      <a:pt x="2597658" y="601218"/>
                      <a:pt x="2021840" y="25400"/>
                      <a:pt x="1311529" y="25400"/>
                    </a:cubicBezTo>
                    <a:lnTo>
                      <a:pt x="1311529" y="12700"/>
                    </a:lnTo>
                    <a:lnTo>
                      <a:pt x="1311529" y="25400"/>
                    </a:lnTo>
                    <a:cubicBezTo>
                      <a:pt x="601218" y="25400"/>
                      <a:pt x="25400" y="601218"/>
                      <a:pt x="25400" y="1311529"/>
                    </a:cubicBezTo>
                    <a:close/>
                  </a:path>
                </a:pathLst>
              </a:custGeom>
              <a:solidFill>
                <a:srgbClr val="263238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46108" y="160650"/>
              <a:ext cx="123400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09"/>
                </a:lnSpc>
              </a:pPr>
              <a:r>
                <a:rPr lang="en-US" sz="5591">
                  <a:solidFill>
                    <a:srgbClr val="37CA59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941955" y="6959705"/>
            <a:ext cx="3346045" cy="4237735"/>
          </a:xfrm>
          <a:custGeom>
            <a:avLst/>
            <a:gdLst/>
            <a:ahLst/>
            <a:cxnLst/>
            <a:rect r="r" b="b" t="t" l="l"/>
            <a:pathLst>
              <a:path h="4237735" w="3346045">
                <a:moveTo>
                  <a:pt x="0" y="0"/>
                </a:moveTo>
                <a:lnTo>
                  <a:pt x="3346045" y="0"/>
                </a:lnTo>
                <a:lnTo>
                  <a:pt x="3346045" y="4237735"/>
                </a:lnTo>
                <a:lnTo>
                  <a:pt x="0" y="42377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49581" y="4040292"/>
            <a:ext cx="13462199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The system ing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ests datasets including both </a:t>
            </a:r>
            <a:r>
              <a:rPr lang="en-US" b="true" sz="3999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structured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(e.g., sales.csv, inventory.csv) and </a:t>
            </a:r>
            <a:r>
              <a:rPr lang="en-US" b="true" sz="3999">
                <a:solidFill>
                  <a:srgbClr val="263238"/>
                </a:solidFill>
                <a:latin typeface="Arimo Bold"/>
                <a:ea typeface="Arimo Bold"/>
                <a:cs typeface="Arimo Bold"/>
                <a:sym typeface="Arimo Bold"/>
              </a:rPr>
              <a:t>unstructured </a:t>
            </a:r>
            <a:r>
              <a:rPr lang="en-US" sz="39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(e.g., merchant_guides.txt) data.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1425" y="838050"/>
            <a:ext cx="152251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263238"/>
                </a:solidFill>
                <a:latin typeface="Arimo"/>
                <a:ea typeface="Arimo"/>
                <a:cs typeface="Arimo"/>
                <a:sym typeface="Arimo"/>
              </a:rPr>
              <a:t>Concept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3381" y="2715546"/>
            <a:ext cx="39691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37CA59"/>
                </a:solidFill>
                <a:latin typeface="Arimo Bold"/>
                <a:ea typeface="Arimo Bold"/>
                <a:cs typeface="Arimo Bold"/>
                <a:sym typeface="Arimo Bold"/>
              </a:rPr>
              <a:t>Data Ingestion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DAGkZiVGBXM</dc:identifier>
  <dcterms:modified xsi:type="dcterms:W3CDTF">2011-08-01T06:04:30Z</dcterms:modified>
  <cp:revision>1</cp:revision>
  <dc:title>Robotic Workshop _ by Slidesgo.pptx 副本</dc:title>
</cp:coreProperties>
</file>